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18" r:id="rId1"/>
    <p:sldMasterId id="2147484047" r:id="rId2"/>
    <p:sldMasterId id="2147484059" r:id="rId3"/>
    <p:sldMasterId id="2147484071" r:id="rId4"/>
    <p:sldMasterId id="2147484095" r:id="rId5"/>
  </p:sldMasterIdLst>
  <p:notesMasterIdLst>
    <p:notesMasterId r:id="rId16"/>
  </p:notesMasterIdLst>
  <p:handoutMasterIdLst>
    <p:handoutMasterId r:id="rId17"/>
  </p:handoutMasterIdLst>
  <p:sldIdLst>
    <p:sldId id="360" r:id="rId6"/>
    <p:sldId id="350" r:id="rId7"/>
    <p:sldId id="351" r:id="rId8"/>
    <p:sldId id="352" r:id="rId9"/>
    <p:sldId id="353" r:id="rId10"/>
    <p:sldId id="354" r:id="rId11"/>
    <p:sldId id="355" r:id="rId12"/>
    <p:sldId id="356" r:id="rId13"/>
    <p:sldId id="357" r:id="rId14"/>
    <p:sldId id="361"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51"/>
    <a:srgbClr val="202452"/>
    <a:srgbClr val="004563"/>
    <a:srgbClr val="0000FF"/>
    <a:srgbClr val="376092"/>
    <a:srgbClr val="17375E"/>
    <a:srgbClr val="DD8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4" autoAdjust="0"/>
    <p:restoredTop sz="92738" autoAdjust="0"/>
  </p:normalViewPr>
  <p:slideViewPr>
    <p:cSldViewPr>
      <p:cViewPr varScale="1">
        <p:scale>
          <a:sx n="102" d="100"/>
          <a:sy n="102" d="100"/>
        </p:scale>
        <p:origin x="1422" y="102"/>
      </p:cViewPr>
      <p:guideLst>
        <p:guide orient="horz" pos="2160"/>
        <p:guide pos="2880"/>
      </p:guideLst>
    </p:cSldViewPr>
  </p:slideViewPr>
  <p:outlineViewPr>
    <p:cViewPr>
      <p:scale>
        <a:sx n="33" d="100"/>
        <a:sy n="33" d="100"/>
      </p:scale>
      <p:origin x="0" y="144"/>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56" d="100"/>
          <a:sy n="56" d="100"/>
        </p:scale>
        <p:origin x="-175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180"/>
          </a:xfrm>
          <a:prstGeom prst="rect">
            <a:avLst/>
          </a:prstGeom>
        </p:spPr>
        <p:txBody>
          <a:bodyPr vert="horz" lIns="92226" tIns="46113" rIns="92226" bIns="46113"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sz="quarter" idx="1"/>
          </p:nvPr>
        </p:nvSpPr>
        <p:spPr>
          <a:xfrm>
            <a:off x="3971386" y="0"/>
            <a:ext cx="3037413" cy="464180"/>
          </a:xfrm>
          <a:prstGeom prst="rect">
            <a:avLst/>
          </a:prstGeom>
        </p:spPr>
        <p:txBody>
          <a:bodyPr vert="horz" lIns="92226" tIns="46113" rIns="92226" bIns="46113" rtlCol="0"/>
          <a:lstStyle>
            <a:lvl1pPr algn="r" fontAlgn="auto">
              <a:spcBef>
                <a:spcPts val="0"/>
              </a:spcBef>
              <a:spcAft>
                <a:spcPts val="0"/>
              </a:spcAft>
              <a:defRPr sz="1200" smtClean="0">
                <a:latin typeface="+mn-lt"/>
                <a:cs typeface="+mn-cs"/>
              </a:defRPr>
            </a:lvl1pPr>
          </a:lstStyle>
          <a:p>
            <a:pPr>
              <a:defRPr/>
            </a:pPr>
            <a:fld id="{4A1E00C4-3963-4C51-A892-316DFD6D737D}" type="datetimeFigureOut">
              <a:rPr lang="en-US"/>
              <a:pPr>
                <a:defRPr/>
              </a:pPr>
              <a:t>3/8/2024</a:t>
            </a:fld>
            <a:endParaRPr lang="en-US" dirty="0"/>
          </a:p>
        </p:txBody>
      </p:sp>
      <p:sp>
        <p:nvSpPr>
          <p:cNvPr id="4" name="Footer Placeholder 3"/>
          <p:cNvSpPr>
            <a:spLocks noGrp="1"/>
          </p:cNvSpPr>
          <p:nvPr>
            <p:ph type="ftr" sz="quarter" idx="2"/>
          </p:nvPr>
        </p:nvSpPr>
        <p:spPr>
          <a:xfrm>
            <a:off x="0" y="8830621"/>
            <a:ext cx="3037413" cy="464180"/>
          </a:xfrm>
          <a:prstGeom prst="rect">
            <a:avLst/>
          </a:prstGeom>
        </p:spPr>
        <p:txBody>
          <a:bodyPr vert="horz" lIns="92226" tIns="46113" rIns="92226" bIns="46113"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1386" y="8830621"/>
            <a:ext cx="3037413" cy="464180"/>
          </a:xfrm>
          <a:prstGeom prst="rect">
            <a:avLst/>
          </a:prstGeom>
        </p:spPr>
        <p:txBody>
          <a:bodyPr vert="horz" lIns="92226" tIns="46113" rIns="92226" bIns="46113" rtlCol="0" anchor="b"/>
          <a:lstStyle>
            <a:lvl1pPr algn="r" fontAlgn="auto">
              <a:spcBef>
                <a:spcPts val="0"/>
              </a:spcBef>
              <a:spcAft>
                <a:spcPts val="0"/>
              </a:spcAft>
              <a:defRPr sz="1200" smtClean="0">
                <a:latin typeface="+mn-lt"/>
                <a:cs typeface="+mn-cs"/>
              </a:defRPr>
            </a:lvl1pPr>
          </a:lstStyle>
          <a:p>
            <a:pPr>
              <a:defRPr/>
            </a:pPr>
            <a:fld id="{823422F5-2E99-46C0-85AF-50FBCC840041}" type="slidenum">
              <a:rPr lang="en-US"/>
              <a:pPr>
                <a:defRPr/>
              </a:pPr>
              <a:t>‹#›</a:t>
            </a:fld>
            <a:endParaRPr lang="en-US" dirty="0"/>
          </a:p>
        </p:txBody>
      </p:sp>
    </p:spTree>
    <p:extLst>
      <p:ext uri="{BB962C8B-B14F-4D97-AF65-F5344CB8AC3E}">
        <p14:creationId xmlns:p14="http://schemas.microsoft.com/office/powerpoint/2010/main" val="3917503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180"/>
          </a:xfrm>
          <a:prstGeom prst="rect">
            <a:avLst/>
          </a:prstGeom>
        </p:spPr>
        <p:txBody>
          <a:bodyPr vert="horz" lIns="93164" tIns="46582" rIns="93164" bIns="46582"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971386" y="0"/>
            <a:ext cx="3037413" cy="464180"/>
          </a:xfrm>
          <a:prstGeom prst="rect">
            <a:avLst/>
          </a:prstGeom>
        </p:spPr>
        <p:txBody>
          <a:bodyPr vert="horz" lIns="93164" tIns="46582" rIns="93164" bIns="46582" rtlCol="0"/>
          <a:lstStyle>
            <a:lvl1pPr algn="r" fontAlgn="auto">
              <a:spcBef>
                <a:spcPts val="0"/>
              </a:spcBef>
              <a:spcAft>
                <a:spcPts val="0"/>
              </a:spcAft>
              <a:defRPr sz="1200" smtClean="0">
                <a:latin typeface="+mn-lt"/>
                <a:cs typeface="+mn-cs"/>
              </a:defRPr>
            </a:lvl1pPr>
          </a:lstStyle>
          <a:p>
            <a:pPr>
              <a:defRPr/>
            </a:pPr>
            <a:fld id="{DAE0A535-A701-47F6-BDD0-3E0C79EB78EA}" type="datetimeFigureOut">
              <a:rPr lang="en-US"/>
              <a:pPr>
                <a:defRPr/>
              </a:pPr>
              <a:t>3/8/2024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64" tIns="46582" rIns="93164" bIns="46582" rtlCol="0" anchor="ctr"/>
          <a:lstStyle/>
          <a:p>
            <a:pPr lvl="0"/>
            <a:endParaRPr lang="en-US" noProof="0" dirty="0"/>
          </a:p>
        </p:txBody>
      </p:sp>
      <p:sp>
        <p:nvSpPr>
          <p:cNvPr id="5" name="Notes Placeholder 4"/>
          <p:cNvSpPr>
            <a:spLocks noGrp="1"/>
          </p:cNvSpPr>
          <p:nvPr>
            <p:ph type="body" sz="quarter" idx="3"/>
          </p:nvPr>
        </p:nvSpPr>
        <p:spPr>
          <a:xfrm>
            <a:off x="701681" y="4416111"/>
            <a:ext cx="5607038" cy="4182419"/>
          </a:xfrm>
          <a:prstGeom prst="rect">
            <a:avLst/>
          </a:prstGeom>
        </p:spPr>
        <p:txBody>
          <a:bodyPr vert="horz" lIns="93164" tIns="46582" rIns="93164" bIns="465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1"/>
            <a:ext cx="3037413" cy="464180"/>
          </a:xfrm>
          <a:prstGeom prst="rect">
            <a:avLst/>
          </a:prstGeom>
        </p:spPr>
        <p:txBody>
          <a:bodyPr vert="horz" lIns="93164" tIns="46582" rIns="93164" bIns="46582"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1386" y="8830621"/>
            <a:ext cx="3037413" cy="464180"/>
          </a:xfrm>
          <a:prstGeom prst="rect">
            <a:avLst/>
          </a:prstGeom>
        </p:spPr>
        <p:txBody>
          <a:bodyPr vert="horz" lIns="93164" tIns="46582" rIns="93164" bIns="46582" rtlCol="0" anchor="b"/>
          <a:lstStyle>
            <a:lvl1pPr algn="r" fontAlgn="auto">
              <a:spcBef>
                <a:spcPts val="0"/>
              </a:spcBef>
              <a:spcAft>
                <a:spcPts val="0"/>
              </a:spcAft>
              <a:defRPr sz="1200" smtClean="0">
                <a:latin typeface="+mn-lt"/>
                <a:cs typeface="+mn-cs"/>
              </a:defRPr>
            </a:lvl1pPr>
          </a:lstStyle>
          <a:p>
            <a:pPr>
              <a:defRPr/>
            </a:pPr>
            <a:fld id="{F97C76B6-E023-4AB6-9351-5A6A6A573827}" type="slidenum">
              <a:rPr lang="en-US"/>
              <a:pPr>
                <a:defRPr/>
              </a:pPr>
              <a:t>‹#›</a:t>
            </a:fld>
            <a:endParaRPr lang="en-US" dirty="0"/>
          </a:p>
        </p:txBody>
      </p:sp>
    </p:spTree>
    <p:extLst>
      <p:ext uri="{BB962C8B-B14F-4D97-AF65-F5344CB8AC3E}">
        <p14:creationId xmlns:p14="http://schemas.microsoft.com/office/powerpoint/2010/main" val="17500687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solidFill>
                  <a:prstClr val="black"/>
                </a:solidFill>
              </a:rPr>
              <a:pPr/>
              <a:t>0</a:t>
            </a:fld>
            <a:endParaRPr lang="en-US" dirty="0">
              <a:solidFill>
                <a:prstClr val="black"/>
              </a:solidFill>
            </a:endParaRPr>
          </a:p>
        </p:txBody>
      </p:sp>
    </p:spTree>
    <p:extLst>
      <p:ext uri="{BB962C8B-B14F-4D97-AF65-F5344CB8AC3E}">
        <p14:creationId xmlns:p14="http://schemas.microsoft.com/office/powerpoint/2010/main" val="86286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7C76B6-E023-4AB6-9351-5A6A6A573827}" type="slidenum">
              <a:rPr lang="en-US" smtClean="0"/>
              <a:pPr>
                <a:defRPr/>
              </a:pPr>
              <a:t>1</a:t>
            </a:fld>
            <a:endParaRPr lang="en-US" dirty="0"/>
          </a:p>
        </p:txBody>
      </p:sp>
    </p:spTree>
    <p:extLst>
      <p:ext uri="{BB962C8B-B14F-4D97-AF65-F5344CB8AC3E}">
        <p14:creationId xmlns:p14="http://schemas.microsoft.com/office/powerpoint/2010/main" val="64853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7C76B6-E023-4AB6-9351-5A6A6A573827}" type="slidenum">
              <a:rPr lang="en-US" smtClean="0"/>
              <a:pPr>
                <a:defRPr/>
              </a:pPr>
              <a:t>3</a:t>
            </a:fld>
            <a:endParaRPr lang="en-US" dirty="0"/>
          </a:p>
        </p:txBody>
      </p:sp>
    </p:spTree>
    <p:extLst>
      <p:ext uri="{BB962C8B-B14F-4D97-AF65-F5344CB8AC3E}">
        <p14:creationId xmlns:p14="http://schemas.microsoft.com/office/powerpoint/2010/main" val="338802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907FA6-9776-419B-B8EF-3C5D0582AF3D}"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40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17DCE0-975E-48FC-B423-FDA136C7D08B}"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1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8AA6A-0BA3-4135-A708-6E7B2DF45515}"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6793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415A"/>
              </a:solidFill>
            </a:endParaRPr>
          </a:p>
        </p:txBody>
      </p:sp>
      <p:sp>
        <p:nvSpPr>
          <p:cNvPr id="8" name="Rectangle 7"/>
          <p:cNvSpPr/>
          <p:nvPr userDrawn="1"/>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Text Box 7"/>
          <p:cNvSpPr txBox="1">
            <a:spLocks noChangeArrowheads="1"/>
          </p:cNvSpPr>
          <p:nvPr userDrawn="1"/>
        </p:nvSpPr>
        <p:spPr bwMode="auto">
          <a:xfrm>
            <a:off x="609600" y="4760256"/>
            <a:ext cx="4869475" cy="415498"/>
          </a:xfrm>
          <a:prstGeom prst="rect">
            <a:avLst/>
          </a:prstGeom>
          <a:noFill/>
          <a:ln w="9525">
            <a:noFill/>
            <a:miter lim="800000"/>
            <a:headEnd/>
            <a:tailEnd/>
          </a:ln>
        </p:spPr>
        <p:txBody>
          <a:bodyPr wrap="none" lIns="45720" tIns="22860" rIns="45720" bIns="22860">
            <a:spAutoFit/>
          </a:bodyPr>
          <a:lstStyle/>
          <a:p>
            <a:pPr defTabSz="1088205" fontAlgn="auto">
              <a:spcBef>
                <a:spcPts val="0"/>
              </a:spcBef>
              <a:spcAft>
                <a:spcPts val="0"/>
              </a:spcAft>
              <a:defRPr/>
            </a:pPr>
            <a:r>
              <a:rPr lang="en-US" sz="24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Simple &amp; Effective Presentations</a:t>
            </a:r>
            <a:endParaRPr lang="en-CA" sz="2400" b="1" spc="-150"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userDrawn="1"/>
        </p:nvSpPr>
        <p:spPr>
          <a:xfrm>
            <a:off x="571432" y="5082528"/>
            <a:ext cx="7848600" cy="338554"/>
          </a:xfrm>
          <a:prstGeom prst="rect">
            <a:avLst/>
          </a:prstGeom>
        </p:spPr>
        <p:txBody>
          <a:bodyPr>
            <a:spAutoFit/>
          </a:bodyPr>
          <a:lstStyle/>
          <a:p>
            <a:pPr fontAlgn="auto">
              <a:spcBef>
                <a:spcPts val="0"/>
              </a:spcBef>
              <a:spcAft>
                <a:spcPts val="0"/>
              </a:spcAft>
            </a:pPr>
            <a:r>
              <a:rPr lang="en-US" sz="16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DEO PowerPoint Template, </a:t>
            </a:r>
            <a:r>
              <a:rPr lang="en-US" sz="16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Office of Communications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2" name="Straight Connector 11"/>
          <p:cNvCxnSpPr/>
          <p:nvPr userDrawn="1"/>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609600" y="6012893"/>
            <a:ext cx="1407758" cy="338554"/>
          </a:xfrm>
          <a:prstGeom prst="rect">
            <a:avLst/>
          </a:prstGeom>
        </p:spPr>
        <p:txBody>
          <a:bodyPr wrap="none">
            <a:spAutoFit/>
          </a:bodyPr>
          <a:lstStyle/>
          <a:p>
            <a:pPr fontAlgn="auto">
              <a:spcBef>
                <a:spcPts val="0"/>
              </a:spcBef>
              <a:spcAft>
                <a:spcPts val="0"/>
              </a:spcAft>
            </a:pPr>
            <a:r>
              <a:rPr lang="en-US" sz="1600" dirty="0">
                <a:solidFill>
                  <a:srgbClr val="44546A"/>
                </a:solidFill>
                <a:latin typeface="HelveticaNeueLT Std" panose="020B0604020202020204" pitchFamily="34" charset="0"/>
                <a:ea typeface="Open Sans Light" panose="020B0306030504020204" pitchFamily="34" charset="0"/>
                <a:cs typeface="Open Sans Light" panose="020B0306030504020204" pitchFamily="34" charset="0"/>
              </a:rPr>
              <a:t>July 01, 2016</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210910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2481-C4B6-49EE-979C-4837D32F9009}"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0370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8D9A0-B2AD-41A1-8AFD-B076E9BA212F}"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577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B1DBBF-59A1-4D5D-B09F-9DA9628B28F6}"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9817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461FB6-8E6D-4805-93FD-BDCF3258EF85}" type="datetime1">
              <a:rPr lang="en-US" smtClean="0">
                <a:solidFill>
                  <a:prstClr val="black">
                    <a:tint val="75000"/>
                  </a:prstClr>
                </a:solidFill>
              </a:rPr>
              <a:t>3/8/2024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9649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72DB52-73B1-49A7-B37F-8C3F28623378}" type="datetime1">
              <a:rPr lang="en-US" smtClean="0">
                <a:solidFill>
                  <a:prstClr val="black">
                    <a:tint val="75000"/>
                  </a:prstClr>
                </a:solidFill>
              </a:rPr>
              <a:t>3/8/2024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1316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DFE99-0191-4465-83BE-038E67873DDE}" type="datetime1">
              <a:rPr lang="en-US" smtClean="0">
                <a:solidFill>
                  <a:prstClr val="black">
                    <a:tint val="75000"/>
                  </a:prstClr>
                </a:solidFill>
              </a:rPr>
              <a:t>3/8/2024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6744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16154-9471-4F0F-B7DC-8460B11F02AD}"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414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BF6D0-C112-4FCA-8176-A5A2F0DAD679}"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8121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0D6CF1-6EC7-443D-B3AD-EE44F6470164}"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6364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7BF0B1-F751-4C76-840F-EB805A755CBB}"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113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76D68-2AD4-4350-BE73-F532843587DA}"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0659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415A"/>
              </a:solidFill>
            </a:endParaRPr>
          </a:p>
        </p:txBody>
      </p:sp>
      <p:sp>
        <p:nvSpPr>
          <p:cNvPr id="8" name="Rectangle 7"/>
          <p:cNvSpPr/>
          <p:nvPr userDrawn="1"/>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Text Box 7"/>
          <p:cNvSpPr txBox="1">
            <a:spLocks noChangeArrowheads="1"/>
          </p:cNvSpPr>
          <p:nvPr userDrawn="1"/>
        </p:nvSpPr>
        <p:spPr bwMode="auto">
          <a:xfrm>
            <a:off x="609600" y="4760256"/>
            <a:ext cx="4869475" cy="415498"/>
          </a:xfrm>
          <a:prstGeom prst="rect">
            <a:avLst/>
          </a:prstGeom>
          <a:noFill/>
          <a:ln w="9525">
            <a:noFill/>
            <a:miter lim="800000"/>
            <a:headEnd/>
            <a:tailEnd/>
          </a:ln>
        </p:spPr>
        <p:txBody>
          <a:bodyPr wrap="none" lIns="45720" tIns="22860" rIns="45720" bIns="22860">
            <a:spAutoFit/>
          </a:bodyPr>
          <a:lstStyle/>
          <a:p>
            <a:pPr defTabSz="1088205" fontAlgn="auto">
              <a:spcBef>
                <a:spcPts val="0"/>
              </a:spcBef>
              <a:spcAft>
                <a:spcPts val="0"/>
              </a:spcAft>
              <a:defRPr/>
            </a:pPr>
            <a:r>
              <a:rPr lang="en-US" sz="24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Simple &amp; Effective Presentations</a:t>
            </a:r>
            <a:endParaRPr lang="en-CA" sz="2400" b="1" spc="-150"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userDrawn="1"/>
        </p:nvSpPr>
        <p:spPr>
          <a:xfrm>
            <a:off x="571432" y="5082528"/>
            <a:ext cx="7848600" cy="338554"/>
          </a:xfrm>
          <a:prstGeom prst="rect">
            <a:avLst/>
          </a:prstGeom>
        </p:spPr>
        <p:txBody>
          <a:bodyPr>
            <a:spAutoFit/>
          </a:bodyPr>
          <a:lstStyle/>
          <a:p>
            <a:pPr fontAlgn="auto">
              <a:spcBef>
                <a:spcPts val="0"/>
              </a:spcBef>
              <a:spcAft>
                <a:spcPts val="0"/>
              </a:spcAft>
            </a:pPr>
            <a:r>
              <a:rPr lang="en-US" sz="16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DEO PowerPoint Template, </a:t>
            </a:r>
            <a:r>
              <a:rPr lang="en-US" sz="16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Office of Communications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2" name="Straight Connector 11"/>
          <p:cNvCxnSpPr/>
          <p:nvPr userDrawn="1"/>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609600" y="6012893"/>
            <a:ext cx="1407758" cy="338554"/>
          </a:xfrm>
          <a:prstGeom prst="rect">
            <a:avLst/>
          </a:prstGeom>
        </p:spPr>
        <p:txBody>
          <a:bodyPr wrap="none">
            <a:spAutoFit/>
          </a:bodyPr>
          <a:lstStyle/>
          <a:p>
            <a:pPr fontAlgn="auto">
              <a:spcBef>
                <a:spcPts val="0"/>
              </a:spcBef>
              <a:spcAft>
                <a:spcPts val="0"/>
              </a:spcAft>
            </a:pPr>
            <a:r>
              <a:rPr lang="en-US" sz="1600" dirty="0">
                <a:solidFill>
                  <a:srgbClr val="44546A"/>
                </a:solidFill>
                <a:latin typeface="HelveticaNeueLT Std" panose="020B0604020202020204" pitchFamily="34" charset="0"/>
                <a:ea typeface="Open Sans Light" panose="020B0306030504020204" pitchFamily="34" charset="0"/>
                <a:cs typeface="Open Sans Light" panose="020B0306030504020204" pitchFamily="34" charset="0"/>
              </a:rPr>
              <a:t>July 01, 2016</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25159827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7DC0A-D577-4AB4-BEC1-F8CA05E03637}"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4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416439-DE8B-4501-9AEC-BC06F38C6CFF}"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30941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8B80F9-DAFB-4EDF-BD00-08465E7A4184}"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50517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6D0C28-7E9F-44A0-B779-6672C30837D1}" type="datetime1">
              <a:rPr lang="en-US" smtClean="0">
                <a:solidFill>
                  <a:prstClr val="black">
                    <a:tint val="75000"/>
                  </a:prstClr>
                </a:solidFill>
              </a:rPr>
              <a:t>3/8/2024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73353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35B9C-FA30-4010-8581-EA30E117A181}" type="datetime1">
              <a:rPr lang="en-US" smtClean="0">
                <a:solidFill>
                  <a:prstClr val="black">
                    <a:tint val="75000"/>
                  </a:prstClr>
                </a:solidFill>
              </a:rPr>
              <a:t>3/8/2024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14918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365F2-E326-40E4-AF63-AC4A7080B8DB}" type="datetime1">
              <a:rPr lang="en-US" smtClean="0">
                <a:solidFill>
                  <a:prstClr val="black">
                    <a:tint val="75000"/>
                  </a:prstClr>
                </a:solidFill>
              </a:rPr>
              <a:t>3/8/2024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953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59ACE6-7D60-4B96-A02A-9E5A48E2477A}"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90538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FE265-27DF-47EA-B08D-25A1D3817F4F}"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28259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A4FB9A-C556-4597-8B73-1D53B8589FC6}"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1626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CE58-84E6-4AC2-95A3-900330F9A1D7}"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81658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A5924-38D0-4F21-8A46-7DD102BF0B5C}"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3730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415A"/>
              </a:solidFill>
            </a:endParaRPr>
          </a:p>
        </p:txBody>
      </p:sp>
      <p:sp>
        <p:nvSpPr>
          <p:cNvPr id="8" name="Rectangle 7"/>
          <p:cNvSpPr/>
          <p:nvPr userDrawn="1"/>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Text Box 7"/>
          <p:cNvSpPr txBox="1">
            <a:spLocks noChangeArrowheads="1"/>
          </p:cNvSpPr>
          <p:nvPr userDrawn="1"/>
        </p:nvSpPr>
        <p:spPr bwMode="auto">
          <a:xfrm>
            <a:off x="609600" y="4760256"/>
            <a:ext cx="4869475" cy="415498"/>
          </a:xfrm>
          <a:prstGeom prst="rect">
            <a:avLst/>
          </a:prstGeom>
          <a:noFill/>
          <a:ln w="9525">
            <a:noFill/>
            <a:miter lim="800000"/>
            <a:headEnd/>
            <a:tailEnd/>
          </a:ln>
        </p:spPr>
        <p:txBody>
          <a:bodyPr wrap="none" lIns="45720" tIns="22860" rIns="45720" bIns="22860">
            <a:spAutoFit/>
          </a:bodyPr>
          <a:lstStyle/>
          <a:p>
            <a:pPr defTabSz="1088205" fontAlgn="auto">
              <a:spcBef>
                <a:spcPts val="0"/>
              </a:spcBef>
              <a:spcAft>
                <a:spcPts val="0"/>
              </a:spcAft>
              <a:defRPr/>
            </a:pPr>
            <a:r>
              <a:rPr lang="en-US" sz="24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Simple &amp; Effective Presentations</a:t>
            </a:r>
            <a:endParaRPr lang="en-CA" sz="2400" b="1" spc="-150"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userDrawn="1"/>
        </p:nvSpPr>
        <p:spPr>
          <a:xfrm>
            <a:off x="571432" y="5082528"/>
            <a:ext cx="7848600" cy="338554"/>
          </a:xfrm>
          <a:prstGeom prst="rect">
            <a:avLst/>
          </a:prstGeom>
        </p:spPr>
        <p:txBody>
          <a:bodyPr>
            <a:spAutoFit/>
          </a:bodyPr>
          <a:lstStyle/>
          <a:p>
            <a:pPr fontAlgn="auto">
              <a:spcBef>
                <a:spcPts val="0"/>
              </a:spcBef>
              <a:spcAft>
                <a:spcPts val="0"/>
              </a:spcAft>
            </a:pPr>
            <a:r>
              <a:rPr lang="en-US" sz="16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DEO PowerPoint Template, </a:t>
            </a:r>
            <a:r>
              <a:rPr lang="en-US" sz="16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Office of Communications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2" name="Straight Connector 11"/>
          <p:cNvCxnSpPr/>
          <p:nvPr userDrawn="1"/>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609600" y="6012893"/>
            <a:ext cx="1407758" cy="338554"/>
          </a:xfrm>
          <a:prstGeom prst="rect">
            <a:avLst/>
          </a:prstGeom>
        </p:spPr>
        <p:txBody>
          <a:bodyPr wrap="none">
            <a:spAutoFit/>
          </a:bodyPr>
          <a:lstStyle/>
          <a:p>
            <a:pPr fontAlgn="auto">
              <a:spcBef>
                <a:spcPts val="0"/>
              </a:spcBef>
              <a:spcAft>
                <a:spcPts val="0"/>
              </a:spcAft>
            </a:pPr>
            <a:r>
              <a:rPr lang="en-US" sz="1600" dirty="0">
                <a:solidFill>
                  <a:srgbClr val="44546A"/>
                </a:solidFill>
                <a:latin typeface="HelveticaNeueLT Std" panose="020B0604020202020204" pitchFamily="34" charset="0"/>
                <a:ea typeface="Open Sans Light" panose="020B0306030504020204" pitchFamily="34" charset="0"/>
                <a:cs typeface="Open Sans Light" panose="020B0306030504020204" pitchFamily="34" charset="0"/>
              </a:rPr>
              <a:t>July 01, 2016</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7038196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FE48F-A202-4431-BE3B-4A9B1309D09F}"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9148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A1B048-24AA-4EC3-8918-EC6994EE1414}"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42798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93D6E6-619A-4ABF-8941-25583A474D64}"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9338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6EE6F3-7618-4805-9638-6A046C73EFAF}" type="datetime1">
              <a:rPr lang="en-US" smtClean="0">
                <a:solidFill>
                  <a:prstClr val="black">
                    <a:tint val="75000"/>
                  </a:prstClr>
                </a:solidFill>
              </a:rPr>
              <a:t>3/8/2024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58617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8B3AC9-028E-49B7-87E7-CFCE806CC23C}" type="datetime1">
              <a:rPr lang="en-US" smtClean="0">
                <a:solidFill>
                  <a:prstClr val="black">
                    <a:tint val="75000"/>
                  </a:prstClr>
                </a:solidFill>
              </a:rPr>
              <a:t>3/8/2024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724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B4BD9-84EB-4F60-B599-4192E2139B66}"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74273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F383B-3CF0-4CC5-AA86-CB93E5A7DA9A}" type="datetime1">
              <a:rPr lang="en-US" smtClean="0">
                <a:solidFill>
                  <a:prstClr val="black">
                    <a:tint val="75000"/>
                  </a:prstClr>
                </a:solidFill>
              </a:rPr>
              <a:t>3/8/2024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0310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7CE788-036A-4BC7-8D24-F3C3FFDB9B78}"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7379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CAA64E-9D0F-41B9-9AB5-1B315EC2648C}"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19542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137BB9-BD62-4583-89DA-D703E9190098}"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92240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3876B1-7F87-442A-A7F4-3C35F78DA85B}"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372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415A"/>
              </a:solidFill>
            </a:endParaRPr>
          </a:p>
        </p:txBody>
      </p:sp>
      <p:sp>
        <p:nvSpPr>
          <p:cNvPr id="8" name="Rectangle 7"/>
          <p:cNvSpPr/>
          <p:nvPr userDrawn="1"/>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Text Box 7"/>
          <p:cNvSpPr txBox="1">
            <a:spLocks noChangeArrowheads="1"/>
          </p:cNvSpPr>
          <p:nvPr userDrawn="1"/>
        </p:nvSpPr>
        <p:spPr bwMode="auto">
          <a:xfrm>
            <a:off x="609600" y="4760256"/>
            <a:ext cx="4869475" cy="415498"/>
          </a:xfrm>
          <a:prstGeom prst="rect">
            <a:avLst/>
          </a:prstGeom>
          <a:noFill/>
          <a:ln w="9525">
            <a:noFill/>
            <a:miter lim="800000"/>
            <a:headEnd/>
            <a:tailEnd/>
          </a:ln>
        </p:spPr>
        <p:txBody>
          <a:bodyPr wrap="none" lIns="45720" tIns="22860" rIns="45720" bIns="22860">
            <a:spAutoFit/>
          </a:bodyPr>
          <a:lstStyle/>
          <a:p>
            <a:pPr defTabSz="1088205" fontAlgn="auto">
              <a:spcBef>
                <a:spcPts val="0"/>
              </a:spcBef>
              <a:spcAft>
                <a:spcPts val="0"/>
              </a:spcAft>
              <a:defRPr/>
            </a:pPr>
            <a:r>
              <a:rPr lang="en-US" sz="24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Simple &amp; Effective Presentations</a:t>
            </a:r>
            <a:endParaRPr lang="en-CA" sz="2400" b="1" spc="-150"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userDrawn="1"/>
        </p:nvSpPr>
        <p:spPr>
          <a:xfrm>
            <a:off x="571432" y="5082528"/>
            <a:ext cx="7848600" cy="338554"/>
          </a:xfrm>
          <a:prstGeom prst="rect">
            <a:avLst/>
          </a:prstGeom>
        </p:spPr>
        <p:txBody>
          <a:bodyPr>
            <a:spAutoFit/>
          </a:bodyPr>
          <a:lstStyle/>
          <a:p>
            <a:pPr fontAlgn="auto">
              <a:spcBef>
                <a:spcPts val="0"/>
              </a:spcBef>
              <a:spcAft>
                <a:spcPts val="0"/>
              </a:spcAft>
            </a:pPr>
            <a:r>
              <a:rPr lang="en-US" sz="16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DEO PowerPoint Template, </a:t>
            </a:r>
            <a:r>
              <a:rPr lang="en-US" sz="16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Office of Communications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2" name="Straight Connector 11"/>
          <p:cNvCxnSpPr/>
          <p:nvPr userDrawn="1"/>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609600" y="6012893"/>
            <a:ext cx="1407758" cy="338554"/>
          </a:xfrm>
          <a:prstGeom prst="rect">
            <a:avLst/>
          </a:prstGeom>
        </p:spPr>
        <p:txBody>
          <a:bodyPr wrap="none">
            <a:spAutoFit/>
          </a:bodyPr>
          <a:lstStyle/>
          <a:p>
            <a:pPr fontAlgn="auto">
              <a:spcBef>
                <a:spcPts val="0"/>
              </a:spcBef>
              <a:spcAft>
                <a:spcPts val="0"/>
              </a:spcAft>
            </a:pPr>
            <a:r>
              <a:rPr lang="en-US" sz="1600" dirty="0">
                <a:solidFill>
                  <a:srgbClr val="44546A"/>
                </a:solidFill>
                <a:latin typeface="HelveticaNeueLT Std" panose="020B0604020202020204" pitchFamily="34" charset="0"/>
                <a:ea typeface="Open Sans Light" panose="020B0306030504020204" pitchFamily="34" charset="0"/>
                <a:cs typeface="Open Sans Light" panose="020B0306030504020204" pitchFamily="34" charset="0"/>
              </a:rPr>
              <a:t>July 01, 2016</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40683637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05674-F731-4371-9E32-8D45D3B3F52E}"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75911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58351A-7592-4E92-95C4-4188AF5365F9}"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88327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1C53FC-E8FA-4ECD-AD0A-6FBB0269E204}"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74525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552C98-9350-402E-B804-87B8C3C1C584}" type="datetime1">
              <a:rPr lang="en-US" smtClean="0">
                <a:solidFill>
                  <a:prstClr val="black">
                    <a:tint val="75000"/>
                  </a:prstClr>
                </a:solidFill>
              </a:rPr>
              <a:t>3/8/2024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924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E2DE9-3DE2-4132-9039-1DF59C2FA566}" type="datetime1">
              <a:rPr lang="en-US" smtClean="0">
                <a:solidFill>
                  <a:prstClr val="black">
                    <a:tint val="75000"/>
                  </a:prstClr>
                </a:solidFill>
              </a:rPr>
              <a:t>3/8/2024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45228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A9370-D2F8-4E25-B250-7BBC1959ED6D}" type="datetime1">
              <a:rPr lang="en-US" smtClean="0">
                <a:solidFill>
                  <a:prstClr val="black">
                    <a:tint val="75000"/>
                  </a:prstClr>
                </a:solidFill>
              </a:rPr>
              <a:t>3/8/2024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70496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A4E67-75D6-47CA-B5C8-6CF8AA78FF0E}" type="datetime1">
              <a:rPr lang="en-US" smtClean="0">
                <a:solidFill>
                  <a:prstClr val="black">
                    <a:tint val="75000"/>
                  </a:prstClr>
                </a:solidFill>
              </a:rPr>
              <a:t>3/8/2024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00533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1D804D-AA10-4F2C-BB31-6C442971F074}"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32009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817968-9160-4B99-B717-4057982A73D7}"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22093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AEFFCB-42FE-4C34-8015-338B9792F29A}"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98771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CF5360-44F6-4CBD-8F2A-B56981FD6874}" type="datetime1">
              <a:rPr lang="en-US" smtClean="0">
                <a:solidFill>
                  <a:prstClr val="black">
                    <a:tint val="75000"/>
                  </a:prstClr>
                </a:solidFill>
              </a:rPr>
              <a:t>3/8/2024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202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B759DD-764F-4E50-9DA9-B29D8355EA7A}" type="datetime1">
              <a:rPr lang="en-US" smtClean="0">
                <a:solidFill>
                  <a:prstClr val="black">
                    <a:tint val="75000"/>
                  </a:prstClr>
                </a:solidFill>
              </a:rPr>
              <a:t>3/8/2024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806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B0EC9-8131-4BD7-8DA9-475AAA252F95}" type="datetime1">
              <a:rPr lang="en-US" smtClean="0">
                <a:solidFill>
                  <a:prstClr val="black">
                    <a:tint val="75000"/>
                  </a:prstClr>
                </a:solidFill>
              </a:rPr>
              <a:t>3/8/2024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488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95ACD4-446D-4178-B6D6-38F23B29C7A8}"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574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4CE188-E6E2-4FFD-AB7D-A4AF2BED103E}" type="datetime1">
              <a:rPr lang="en-US" smtClean="0">
                <a:solidFill>
                  <a:prstClr val="black">
                    <a:tint val="75000"/>
                  </a:prstClr>
                </a:solidFill>
              </a:rPr>
              <a:t>3/8/2024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AE0A5F7-18CF-42D7-865E-9BC89C4450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296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42B41FB-11AB-4722-A50A-5717326CBCA4}" type="datetime1">
              <a:rPr lang="en-US" smtClean="0">
                <a:solidFill>
                  <a:prstClr val="black">
                    <a:tint val="75000"/>
                  </a:prstClr>
                </a:solidFill>
                <a:latin typeface="Calibri" panose="020F0502020204030204"/>
                <a:cs typeface="+mn-cs"/>
              </a:rPr>
              <a:t>3/8/2024</a:t>
            </a:fld>
            <a:endParaRPr lang="en-US" dirty="0">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E0A5F7-18CF-42D7-865E-9BC89C445029}" type="slidenum">
              <a:rPr lang="en-US" smtClean="0">
                <a:solidFill>
                  <a:prstClr val="black">
                    <a:tint val="75000"/>
                  </a:prstClr>
                </a:solidFill>
                <a:latin typeface="Calibri" panose="020F0502020204030204"/>
                <a:cs typeface="+mn-cs"/>
              </a:rPr>
              <a:pPr fontAlgn="auto">
                <a:spcBef>
                  <a:spcPts val="0"/>
                </a:spcBef>
                <a:spcAft>
                  <a:spcPts val="0"/>
                </a:spcAft>
              </a:pPr>
              <a:t>‹#›</a:t>
            </a:fld>
            <a:endParaRPr lang="en-US"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155334789"/>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8F42CC9-F676-47A1-BDAB-F8DF07FA8E3D}" type="datetime1">
              <a:rPr lang="en-US" smtClean="0">
                <a:solidFill>
                  <a:prstClr val="black">
                    <a:tint val="75000"/>
                  </a:prstClr>
                </a:solidFill>
                <a:latin typeface="Calibri" panose="020F0502020204030204"/>
                <a:cs typeface="+mn-cs"/>
              </a:rPr>
              <a:t>3/8/2024</a:t>
            </a:fld>
            <a:endParaRPr lang="en-US" dirty="0">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E0A5F7-18CF-42D7-865E-9BC89C445029}" type="slidenum">
              <a:rPr lang="en-US" smtClean="0">
                <a:solidFill>
                  <a:prstClr val="black">
                    <a:tint val="75000"/>
                  </a:prstClr>
                </a:solidFill>
                <a:latin typeface="Calibri" panose="020F0502020204030204"/>
                <a:cs typeface="+mn-cs"/>
              </a:rPr>
              <a:pPr fontAlgn="auto">
                <a:spcBef>
                  <a:spcPts val="0"/>
                </a:spcBef>
                <a:spcAft>
                  <a:spcPts val="0"/>
                </a:spcAft>
              </a:pPr>
              <a:t>‹#›</a:t>
            </a:fld>
            <a:endParaRPr lang="en-US"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697065100"/>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786400F-F23E-4E62-ACF4-CEBFE1C343FD}" type="datetime1">
              <a:rPr lang="en-US" smtClean="0">
                <a:solidFill>
                  <a:prstClr val="black">
                    <a:tint val="75000"/>
                  </a:prstClr>
                </a:solidFill>
                <a:latin typeface="Calibri" panose="020F0502020204030204"/>
                <a:cs typeface="+mn-cs"/>
              </a:rPr>
              <a:t>3/8/2024</a:t>
            </a:fld>
            <a:endParaRPr lang="en-US" dirty="0">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E0A5F7-18CF-42D7-865E-9BC89C445029}" type="slidenum">
              <a:rPr lang="en-US" smtClean="0">
                <a:solidFill>
                  <a:prstClr val="black">
                    <a:tint val="75000"/>
                  </a:prstClr>
                </a:solidFill>
                <a:latin typeface="Calibri" panose="020F0502020204030204"/>
                <a:cs typeface="+mn-cs"/>
              </a:rPr>
              <a:pPr fontAlgn="auto">
                <a:spcBef>
                  <a:spcPts val="0"/>
                </a:spcBef>
                <a:spcAft>
                  <a:spcPts val="0"/>
                </a:spcAft>
              </a:pPr>
              <a:t>‹#›</a:t>
            </a:fld>
            <a:endParaRPr lang="en-US"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359347871"/>
      </p:ext>
    </p:extLst>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FABE0B4-7DE9-4BA2-BF36-D731C7D39DB1}" type="datetime1">
              <a:rPr lang="en-US" smtClean="0">
                <a:solidFill>
                  <a:prstClr val="black">
                    <a:tint val="75000"/>
                  </a:prstClr>
                </a:solidFill>
                <a:latin typeface="Calibri" panose="020F0502020204030204"/>
                <a:cs typeface="+mn-cs"/>
              </a:rPr>
              <a:t>3/8/2024</a:t>
            </a:fld>
            <a:endParaRPr lang="en-US" dirty="0">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E0A5F7-18CF-42D7-865E-9BC89C445029}" type="slidenum">
              <a:rPr lang="en-US" smtClean="0">
                <a:solidFill>
                  <a:prstClr val="black">
                    <a:tint val="75000"/>
                  </a:prstClr>
                </a:solidFill>
                <a:latin typeface="Calibri" panose="020F0502020204030204"/>
                <a:cs typeface="+mn-cs"/>
              </a:rPr>
              <a:pPr fontAlgn="auto">
                <a:spcBef>
                  <a:spcPts val="0"/>
                </a:spcBef>
                <a:spcAft>
                  <a:spcPts val="0"/>
                </a:spcAft>
              </a:pPr>
              <a:t>‹#›</a:t>
            </a:fld>
            <a:endParaRPr lang="en-US"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204247797"/>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02C2B71-6A4C-4C64-80BF-B011C9E50682}" type="datetime1">
              <a:rPr lang="en-US" smtClean="0">
                <a:solidFill>
                  <a:prstClr val="black">
                    <a:tint val="75000"/>
                  </a:prstClr>
                </a:solidFill>
                <a:latin typeface="Calibri" panose="020F0502020204030204"/>
                <a:cs typeface="+mn-cs"/>
              </a:rPr>
              <a:t>3/8/2024</a:t>
            </a:fld>
            <a:endParaRPr lang="en-US" dirty="0">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E0A5F7-18CF-42D7-865E-9BC89C445029}" type="slidenum">
              <a:rPr lang="en-US" smtClean="0">
                <a:solidFill>
                  <a:prstClr val="black">
                    <a:tint val="75000"/>
                  </a:prstClr>
                </a:solidFill>
                <a:latin typeface="Calibri" panose="020F0502020204030204"/>
                <a:cs typeface="+mn-cs"/>
              </a:rPr>
              <a:pPr fontAlgn="auto">
                <a:spcBef>
                  <a:spcPts val="0"/>
                </a:spcBef>
                <a:spcAft>
                  <a:spcPts val="0"/>
                </a:spcAft>
              </a:pPr>
              <a:t>‹#›</a:t>
            </a:fld>
            <a:endParaRPr lang="en-US"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646034484"/>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emf"/><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881" t="27778" r="-881" b="19192"/>
          <a:stretch/>
        </p:blipFill>
        <p:spPr>
          <a:xfrm>
            <a:off x="0" y="-21266"/>
            <a:ext cx="9229017" cy="3909060"/>
          </a:xfrm>
          <a:prstGeom prst="rect">
            <a:avLst/>
          </a:prstGeom>
          <a:noFill/>
        </p:spPr>
      </p:pic>
      <p:sp>
        <p:nvSpPr>
          <p:cNvPr id="6" name="Rectangle 5"/>
          <p:cNvSpPr/>
          <p:nvPr/>
        </p:nvSpPr>
        <p:spPr>
          <a:xfrm>
            <a:off x="-7252" y="3886580"/>
            <a:ext cx="5933440" cy="367583"/>
          </a:xfrm>
          <a:prstGeom prst="rect">
            <a:avLst/>
          </a:prstGeom>
          <a:solidFill>
            <a:srgbClr val="2024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415A"/>
              </a:solidFill>
            </a:endParaRPr>
          </a:p>
        </p:txBody>
      </p:sp>
      <p:sp>
        <p:nvSpPr>
          <p:cNvPr id="7" name="Rectangle 6"/>
          <p:cNvSpPr/>
          <p:nvPr/>
        </p:nvSpPr>
        <p:spPr>
          <a:xfrm>
            <a:off x="5926188" y="3886580"/>
            <a:ext cx="3217812" cy="36758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Text Box 7"/>
          <p:cNvSpPr txBox="1">
            <a:spLocks noChangeArrowheads="1"/>
          </p:cNvSpPr>
          <p:nvPr/>
        </p:nvSpPr>
        <p:spPr bwMode="auto">
          <a:xfrm>
            <a:off x="609600" y="4682240"/>
            <a:ext cx="3320781" cy="415498"/>
          </a:xfrm>
          <a:prstGeom prst="rect">
            <a:avLst/>
          </a:prstGeom>
          <a:noFill/>
          <a:ln w="9525">
            <a:noFill/>
            <a:miter lim="800000"/>
            <a:headEnd/>
            <a:tailEnd/>
          </a:ln>
        </p:spPr>
        <p:txBody>
          <a:bodyPr wrap="none" lIns="45720" tIns="22860" rIns="45720" bIns="22860">
            <a:spAutoFit/>
          </a:bodyPr>
          <a:lstStyle/>
          <a:p>
            <a:pPr defTabSz="1088205" fontAlgn="auto">
              <a:spcBef>
                <a:spcPts val="0"/>
              </a:spcBef>
              <a:spcAft>
                <a:spcPts val="0"/>
              </a:spcAft>
              <a:defRPr/>
            </a:pPr>
            <a:r>
              <a:rPr lang="en-US" sz="24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Manufacturing</a:t>
            </a:r>
            <a:endParaRPr lang="en-CA" sz="2400" b="1" spc="-150"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cxnSp>
        <p:nvCxnSpPr>
          <p:cNvPr id="10" name="Straight Connector 9"/>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 y="6012893"/>
            <a:ext cx="1596078" cy="338554"/>
          </a:xfrm>
          <a:prstGeom prst="rect">
            <a:avLst/>
          </a:prstGeom>
        </p:spPr>
        <p:txBody>
          <a:bodyPr wrap="none">
            <a:spAutoFit/>
          </a:bodyPr>
          <a:lstStyle/>
          <a:p>
            <a:pPr fontAlgn="auto">
              <a:spcBef>
                <a:spcPts val="0"/>
              </a:spcBef>
              <a:spcAft>
                <a:spcPts val="0"/>
              </a:spcAft>
            </a:pPr>
            <a:r>
              <a:rPr lang="en-US" sz="1600" dirty="0">
                <a:solidFill>
                  <a:srgbClr val="202452"/>
                </a:solidFill>
                <a:latin typeface="HelveticaNeueLT Std" panose="020B0604020202020204" pitchFamily="34" charset="0"/>
                <a:ea typeface="Open Sans Light" panose="020B0306030504020204" pitchFamily="34" charset="0"/>
                <a:cs typeface="Open Sans Light" panose="020B0306030504020204" pitchFamily="34" charset="0"/>
              </a:rPr>
              <a:t>March 11, 2024</a:t>
            </a:r>
          </a:p>
        </p:txBody>
      </p:sp>
      <p:sp>
        <p:nvSpPr>
          <p:cNvPr id="12" name="Rectangle 11"/>
          <p:cNvSpPr/>
          <p:nvPr/>
        </p:nvSpPr>
        <p:spPr>
          <a:xfrm>
            <a:off x="574564" y="4995622"/>
            <a:ext cx="4886737" cy="830997"/>
          </a:xfrm>
          <a:prstGeom prst="rect">
            <a:avLst/>
          </a:prstGeom>
        </p:spPr>
        <p:txBody>
          <a:bodyPr wrap="square">
            <a:spAutoFit/>
          </a:bodyPr>
          <a:lstStyle/>
          <a:p>
            <a:pPr fontAlgn="auto">
              <a:spcBef>
                <a:spcPts val="0"/>
              </a:spcBef>
              <a:spcAft>
                <a:spcPts val="0"/>
              </a:spcAft>
            </a:pPr>
            <a:r>
              <a:rPr lang="en-US" sz="1600" b="1" dirty="0">
                <a:solidFill>
                  <a:srgbClr val="202452"/>
                </a:solidFill>
                <a:latin typeface="HelveticaNeueLT Std" panose="020B0604020202020204" pitchFamily="34" charset="0"/>
                <a:ea typeface="Open Sans Light" panose="020B0306030504020204" pitchFamily="34" charset="0"/>
                <a:cs typeface="Open Sans Light" panose="020B0306030504020204" pitchFamily="34" charset="0"/>
              </a:rPr>
              <a:t>Bureau of Workforce Statistics and Economic Research (WSER)</a:t>
            </a:r>
          </a:p>
          <a:p>
            <a:pPr fontAlgn="auto">
              <a:spcBef>
                <a:spcPts val="0"/>
              </a:spcBef>
              <a:spcAft>
                <a:spcPts val="0"/>
              </a:spcAft>
            </a:pPr>
            <a:r>
              <a:rPr lang="en-US" sz="1600" b="1" dirty="0">
                <a:solidFill>
                  <a:srgbClr val="202452"/>
                </a:solidFill>
                <a:latin typeface="HelveticaNeueLT Std" panose="020B0604020202020204" pitchFamily="34" charset="0"/>
                <a:ea typeface="Open Sans Light" panose="020B0306030504020204" pitchFamily="34" charset="0"/>
                <a:cs typeface="Open Sans Light" panose="020B0306030504020204" pitchFamily="34" charset="0"/>
              </a:rPr>
              <a:t>January 2024 Labor Statistical Data</a:t>
            </a:r>
            <a:endParaRPr lang="en-US" sz="1600" dirty="0">
              <a:solidFill>
                <a:srgbClr val="202452"/>
              </a:solidFill>
              <a:latin typeface="HelveticaNeueLT Std" panose="020B0604020202020204" pitchFamily="34" charset="0"/>
              <a:ea typeface="Open Sans Light" panose="020B0306030504020204" pitchFamily="34" charset="0"/>
              <a:cs typeface="Open Sans Light" panose="020B0306030504020204" pitchFamily="34" charset="0"/>
            </a:endParaRPr>
          </a:p>
        </p:txBody>
      </p:sp>
      <p:pic>
        <p:nvPicPr>
          <p:cNvPr id="13" name="Picture 12" descr="A picture containing text, clipart&#10;&#10;Description automatically generated">
            <a:extLst>
              <a:ext uri="{FF2B5EF4-FFF2-40B4-BE49-F238E27FC236}">
                <a16:creationId xmlns:a16="http://schemas.microsoft.com/office/drawing/2014/main" id="{D46D27DC-C736-666E-4558-3F0392D444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3621" y="4837655"/>
            <a:ext cx="3657600" cy="770402"/>
          </a:xfrm>
          <a:prstGeom prst="rect">
            <a:avLst/>
          </a:prstGeom>
        </p:spPr>
      </p:pic>
    </p:spTree>
    <p:extLst>
      <p:ext uri="{BB962C8B-B14F-4D97-AF65-F5344CB8AC3E}">
        <p14:creationId xmlns:p14="http://schemas.microsoft.com/office/powerpoint/2010/main" val="877031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647065" y="159673"/>
            <a:ext cx="77349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Top Projected Manufacturing Occupations</a:t>
            </a:r>
            <a:b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b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2023 to 2031</a:t>
            </a:r>
          </a:p>
        </p:txBody>
      </p:sp>
      <p:cxnSp>
        <p:nvCxnSpPr>
          <p:cNvPr id="12" name="Straight Connector 1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Rectangle 4"/>
          <p:cNvSpPr>
            <a:spLocks noChangeArrowheads="1"/>
          </p:cNvSpPr>
          <p:nvPr/>
        </p:nvSpPr>
        <p:spPr bwMode="auto">
          <a:xfrm>
            <a:off x="457200" y="5745266"/>
            <a:ext cx="6934200" cy="230832"/>
          </a:xfrm>
          <a:prstGeom prst="rect">
            <a:avLst/>
          </a:prstGeom>
          <a:noFill/>
          <a:ln w="9525">
            <a:noFill/>
            <a:miter lim="800000"/>
            <a:headEnd/>
            <a:tailEnd/>
          </a:ln>
        </p:spPr>
        <p:txBody>
          <a:bodyPr>
            <a:spAutoFit/>
          </a:bodyPr>
          <a:lstStyle/>
          <a:p>
            <a:r>
              <a:rPr lang="en-US" sz="900" dirty="0">
                <a:latin typeface="Arial" panose="020B0604020202020204" pitchFamily="34" charset="0"/>
                <a:cs typeface="Arial" panose="020B0604020202020204" pitchFamily="34" charset="0"/>
              </a:rPr>
              <a:t>Table reflects only occupations with publishable data according to U.S. Bureau of Labor Statistics confidentiality rules. </a:t>
            </a:r>
          </a:p>
        </p:txBody>
      </p:sp>
      <p:sp>
        <p:nvSpPr>
          <p:cNvPr id="18" name="Rectangle 4"/>
          <p:cNvSpPr>
            <a:spLocks noChangeArrowheads="1"/>
          </p:cNvSpPr>
          <p:nvPr/>
        </p:nvSpPr>
        <p:spPr bwMode="auto">
          <a:xfrm>
            <a:off x="552450" y="5976098"/>
            <a:ext cx="6934200" cy="369332"/>
          </a:xfrm>
          <a:prstGeom prst="rect">
            <a:avLst/>
          </a:prstGeom>
          <a:noFill/>
          <a:ln w="9525">
            <a:noFill/>
            <a:miter lim="800000"/>
            <a:headEnd/>
            <a:tailEnd/>
          </a:ln>
        </p:spPr>
        <p:txBody>
          <a:bodyPr>
            <a:spAutoFit/>
          </a:bodyPr>
          <a:lstStyle/>
          <a:p>
            <a:pPr>
              <a:buFont typeface="Wingdings" pitchFamily="2" charset="2"/>
              <a:buNone/>
            </a:pPr>
            <a:r>
              <a:rPr lang="en-US" sz="900" dirty="0">
                <a:latin typeface="Arial" panose="020B0604020202020204" pitchFamily="34" charset="0"/>
                <a:cs typeface="Arial" panose="020B0604020202020204" pitchFamily="34" charset="0"/>
              </a:rPr>
              <a:t>Source: Florida Department of Commerce, Bureau of Workforce Statistics and Economic Research (WSER)</a:t>
            </a:r>
          </a:p>
          <a:p>
            <a:pPr>
              <a:buFont typeface="Wingdings" pitchFamily="2" charset="2"/>
              <a:buNone/>
            </a:pPr>
            <a:r>
              <a:rPr lang="en-US" sz="900" dirty="0">
                <a:latin typeface="Arial" panose="020B0604020202020204" pitchFamily="34" charset="0"/>
                <a:cs typeface="Arial" panose="020B0604020202020204" pitchFamily="34" charset="0"/>
              </a:rPr>
              <a:t>             Bureau of Labor Statistics, Employment Projections (EP), Occupational Employment and Wages Statistics (OEWS)</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9</a:t>
            </a:fld>
            <a:endParaRPr lang="en-US" dirty="0">
              <a:solidFill>
                <a:prstClr val="black">
                  <a:tint val="75000"/>
                </a:prstClr>
              </a:solidFill>
            </a:endParaRPr>
          </a:p>
        </p:txBody>
      </p:sp>
      <p:pic>
        <p:nvPicPr>
          <p:cNvPr id="4" name="Picture 3">
            <a:extLst>
              <a:ext uri="{FF2B5EF4-FFF2-40B4-BE49-F238E27FC236}">
                <a16:creationId xmlns:a16="http://schemas.microsoft.com/office/drawing/2014/main" id="{23148B0D-DFF6-9EEE-9DC6-76B4E5463A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
        <p:nvSpPr>
          <p:cNvPr id="5" name="Rectangle 4">
            <a:extLst>
              <a:ext uri="{FF2B5EF4-FFF2-40B4-BE49-F238E27FC236}">
                <a16:creationId xmlns:a16="http://schemas.microsoft.com/office/drawing/2014/main" id="{84D5DEB2-D585-F2F4-CCCA-B0D8CA4B72B5}"/>
              </a:ext>
            </a:extLst>
          </p:cNvPr>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7" name="Picture 6">
            <a:extLst>
              <a:ext uri="{FF2B5EF4-FFF2-40B4-BE49-F238E27FC236}">
                <a16:creationId xmlns:a16="http://schemas.microsoft.com/office/drawing/2014/main" id="{7B52A678-B15D-2A4F-4625-3BEB92276368}"/>
              </a:ext>
            </a:extLst>
          </p:cNvPr>
          <p:cNvPicPr/>
          <p:nvPr/>
        </p:nvPicPr>
        <p:blipFill>
          <a:blip r:embed="rId3"/>
          <a:stretch>
            <a:fillRect/>
          </a:stretch>
        </p:blipFill>
        <p:spPr>
          <a:xfrm>
            <a:off x="458771" y="1066800"/>
            <a:ext cx="8305800" cy="4144595"/>
          </a:xfrm>
          <a:prstGeom prst="rect">
            <a:avLst/>
          </a:prstGeom>
        </p:spPr>
      </p:pic>
    </p:spTree>
    <p:extLst>
      <p:ext uri="{BB962C8B-B14F-4D97-AF65-F5344CB8AC3E}">
        <p14:creationId xmlns:p14="http://schemas.microsoft.com/office/powerpoint/2010/main" val="381077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txBox="1">
            <a:spLocks/>
          </p:cNvSpPr>
          <p:nvPr/>
        </p:nvSpPr>
        <p:spPr>
          <a:xfrm>
            <a:off x="6400800" y="6432752"/>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endParaRPr lang="en-US" dirty="0">
              <a:solidFill>
                <a:prstClr val="black">
                  <a:tint val="75000"/>
                </a:prstClr>
              </a:solidFill>
            </a:endParaRPr>
          </a:p>
        </p:txBody>
      </p:sp>
      <p:cxnSp>
        <p:nvCxnSpPr>
          <p:cNvPr id="7" name="Straight Connector 6"/>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647065" y="148072"/>
            <a:ext cx="5753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1088205" fontAlgn="auto">
              <a:spcBef>
                <a:spcPts val="0"/>
              </a:spcBef>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Manufacturing Employment</a:t>
            </a:r>
          </a:p>
          <a:p>
            <a:pPr algn="l" defTabSz="1088205" fontAlgn="auto">
              <a:spcBef>
                <a:spcPts val="0"/>
              </a:spcBef>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January 2024, Seasonally Adjusted</a:t>
            </a:r>
          </a:p>
        </p:txBody>
      </p:sp>
      <p:sp>
        <p:nvSpPr>
          <p:cNvPr id="23" name="Rectangle 22"/>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202452"/>
              </a:solidFill>
            </a:endParaRPr>
          </a:p>
        </p:txBody>
      </p:sp>
      <p:sp>
        <p:nvSpPr>
          <p:cNvPr id="2" name="Rectangle 1"/>
          <p:cNvSpPr/>
          <p:nvPr/>
        </p:nvSpPr>
        <p:spPr>
          <a:xfrm>
            <a:off x="647065" y="1005789"/>
            <a:ext cx="7734935" cy="4801314"/>
          </a:xfrm>
          <a:prstGeom prst="rect">
            <a:avLst/>
          </a:prstGeom>
          <a:noFill/>
        </p:spPr>
        <p:txBody>
          <a:bodyPr wrap="square">
            <a:spAutoFit/>
          </a:bodyPr>
          <a:lstStyle/>
          <a:p>
            <a:pPr marL="285750" indent="-285750">
              <a:buFont typeface="Courier New" panose="02070309020205020404" pitchFamily="49" charset="0"/>
              <a:buChar char="o"/>
              <a:defRPr/>
            </a:pPr>
            <a:r>
              <a:rPr lang="en-US" sz="1700" dirty="0"/>
              <a:t>In January 2024, Florida had 429,100 manufacturing jobs, an increase of 10,900 jobs over the year.</a:t>
            </a:r>
          </a:p>
          <a:p>
            <a:pPr marL="285750" indent="-285750">
              <a:buFont typeface="Courier New" panose="02070309020205020404" pitchFamily="49" charset="0"/>
              <a:buChar char="o"/>
              <a:defRPr/>
            </a:pPr>
            <a:endParaRPr lang="en-US" sz="1700" dirty="0"/>
          </a:p>
          <a:p>
            <a:pPr marL="285750" indent="-285750">
              <a:buFont typeface="Courier New" panose="02070309020205020404" pitchFamily="49" charset="0"/>
              <a:buChar char="o"/>
              <a:defRPr/>
            </a:pPr>
            <a:r>
              <a:rPr lang="en-US" sz="1700" dirty="0"/>
              <a:t>The over the year job gain incurred in January was the 33</a:t>
            </a:r>
            <a:r>
              <a:rPr lang="en-US" sz="1700" baseline="30000" dirty="0"/>
              <a:t>rd</a:t>
            </a:r>
            <a:r>
              <a:rPr lang="en-US" sz="1700" dirty="0"/>
              <a:t> consecutive increase since April 2021. Before COVID19, manufacturing experienced over-the-year job growth (except in September 2017 due to Hurricane Irma) since 2011. However, prior to January 2011, manufacturing lost jobs over the year for more than four years.</a:t>
            </a:r>
          </a:p>
          <a:p>
            <a:pPr marL="285750" indent="-285750">
              <a:buFont typeface="Courier New" panose="02070309020205020404" pitchFamily="49" charset="0"/>
              <a:buChar char="o"/>
              <a:defRPr/>
            </a:pPr>
            <a:endParaRPr lang="en-US" sz="1700" dirty="0"/>
          </a:p>
          <a:p>
            <a:pPr marL="285750" indent="-285750">
              <a:buFont typeface="Courier New" panose="02070309020205020404" pitchFamily="49" charset="0"/>
              <a:buChar char="o"/>
              <a:defRPr/>
            </a:pPr>
            <a:r>
              <a:rPr lang="en-US" sz="1700" dirty="0">
                <a:effectLst/>
                <a:latin typeface="Arial" panose="020B0604020202020204" pitchFamily="34" charset="0"/>
                <a:ea typeface="Calibri" panose="020F0502020204030204" pitchFamily="34" charset="0"/>
                <a:cs typeface="Arial" panose="020B0604020202020204" pitchFamily="34" charset="0"/>
              </a:rPr>
              <a:t>In January 1990, the peak level of manufacturing employment was 521,300. In January 2010, this level hit a low of 309,100. Since 2010, manufacturing employment has seen a steady increase each year to 429,100 in January 2024. A net increase of 119,300 jobs. </a:t>
            </a:r>
          </a:p>
          <a:p>
            <a:pPr>
              <a:defRPr/>
            </a:pPr>
            <a:endParaRPr lang="en-US" sz="1700" dirty="0"/>
          </a:p>
          <a:p>
            <a:pPr marL="342900" marR="0" lvl="0" indent="-342900" fontAlgn="base">
              <a:spcBef>
                <a:spcPts val="0"/>
              </a:spcBef>
              <a:spcAft>
                <a:spcPts val="0"/>
              </a:spcAft>
              <a:buFont typeface="Courier New" panose="02070309020205020404" pitchFamily="49" charset="0"/>
              <a:buChar char="o"/>
              <a:tabLst>
                <a:tab pos="457200" algn="l"/>
              </a:tabLst>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January 1990, manufacturing was 9.7 percent of total nonagricultural employment. Between 1990 and 2010 the percentage declined to a low of 4.3%. Since 2010, Florida manufacturing employment has remained at a steady level each year and is at 4.3% as of January 2024. </a:t>
            </a:r>
            <a:endParaRPr lang="en-US" sz="1700" dirty="0">
              <a:effectLst/>
              <a:latin typeface="Arial" panose="020B0604020202020204" pitchFamily="34" charset="0"/>
              <a:ea typeface="Calibri" panose="020F0502020204030204" pitchFamily="34" charset="0"/>
              <a:cs typeface="Arial" panose="020B0604020202020204" pitchFamily="34" charset="0"/>
            </a:endParaRPr>
          </a:p>
        </p:txBody>
      </p:sp>
      <p:sp>
        <p:nvSpPr>
          <p:cNvPr id="15" name="Rectangle 5"/>
          <p:cNvSpPr>
            <a:spLocks noChangeArrowheads="1"/>
          </p:cNvSpPr>
          <p:nvPr/>
        </p:nvSpPr>
        <p:spPr bwMode="auto">
          <a:xfrm>
            <a:off x="817563" y="6005877"/>
            <a:ext cx="7010400" cy="369332"/>
          </a:xfrm>
          <a:prstGeom prst="rect">
            <a:avLst/>
          </a:prstGeom>
          <a:noFill/>
          <a:ln w="9525">
            <a:noFill/>
            <a:miter lim="800000"/>
            <a:headEnd/>
            <a:tailEnd/>
          </a:ln>
        </p:spPr>
        <p:txBody>
          <a:bodyPr wrap="square">
            <a:spAutoFit/>
          </a:bodyPr>
          <a:lstStyle/>
          <a:p>
            <a:r>
              <a:rPr lang="en-US" sz="900" dirty="0">
                <a:latin typeface="Arial" panose="020B0604020202020204" pitchFamily="34" charset="0"/>
                <a:cs typeface="Arial" panose="020B0604020202020204" pitchFamily="34" charset="0"/>
              </a:rPr>
              <a:t>Source:  U.S. Department of Labor, Bureau of Labor Statistics, Current Employment Statistics Program, released March 11, 2024.</a:t>
            </a:r>
          </a:p>
          <a:p>
            <a:r>
              <a:rPr lang="en-US" sz="900" dirty="0">
                <a:latin typeface="Arial" panose="020B0604020202020204" pitchFamily="34" charset="0"/>
                <a:cs typeface="Arial" panose="020B0604020202020204" pitchFamily="34" charset="0"/>
              </a:rPr>
              <a:t>Prepared by:  Florida Department of Commerce, Bureau of Workforce Statistics and Economic Research (WSER).</a:t>
            </a:r>
          </a:p>
        </p:txBody>
      </p:sp>
      <p:sp>
        <p:nvSpPr>
          <p:cNvPr id="4" name="Slide Number Placeholder 3"/>
          <p:cNvSpPr>
            <a:spLocks noGrp="1"/>
          </p:cNvSpPr>
          <p:nvPr>
            <p:ph type="sldNum" sz="quarter" idx="12"/>
          </p:nvPr>
        </p:nvSpPr>
        <p:spPr/>
        <p:txBody>
          <a:bodyPr/>
          <a:lstStyle/>
          <a:p>
            <a:fld id="{2AE0A5F7-18CF-42D7-865E-9BC89C445029}" type="slidenum">
              <a:rPr lang="en-US" smtClean="0">
                <a:solidFill>
                  <a:prstClr val="black">
                    <a:tint val="75000"/>
                  </a:prstClr>
                </a:solidFill>
              </a:rPr>
              <a:pPr/>
              <a:t>1</a:t>
            </a:fld>
            <a:endParaRPr lang="en-US" dirty="0">
              <a:solidFill>
                <a:prstClr val="black">
                  <a:tint val="75000"/>
                </a:prstClr>
              </a:solidFill>
            </a:endParaRPr>
          </a:p>
        </p:txBody>
      </p:sp>
      <p:pic>
        <p:nvPicPr>
          <p:cNvPr id="10" name="Picture 9">
            <a:extLst>
              <a:ext uri="{FF2B5EF4-FFF2-40B4-BE49-F238E27FC236}">
                <a16:creationId xmlns:a16="http://schemas.microsoft.com/office/drawing/2014/main" id="{70548F17-61D9-EAD5-6605-F3CC7CFAA7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Tree>
    <p:extLst>
      <p:ext uri="{BB962C8B-B14F-4D97-AF65-F5344CB8AC3E}">
        <p14:creationId xmlns:p14="http://schemas.microsoft.com/office/powerpoint/2010/main" val="1673675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628332" y="172691"/>
            <a:ext cx="81159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Manufacturing Employment</a:t>
            </a:r>
            <a:b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b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February 1990 to January 2024, Seasonally Adjusted</a:t>
            </a:r>
          </a:p>
        </p:txBody>
      </p:sp>
      <p:sp>
        <p:nvSpPr>
          <p:cNvPr id="10" name="Slide Number Placeholder 1"/>
          <p:cNvSpPr>
            <a:spLocks noGrp="1"/>
          </p:cNvSpPr>
          <p:nvPr>
            <p:ph type="sldNum" sz="quarter" idx="10"/>
          </p:nvPr>
        </p:nvSpPr>
        <p:spPr>
          <a:xfrm>
            <a:off x="6400800" y="6432752"/>
            <a:ext cx="2133600" cy="365125"/>
          </a:xfrm>
        </p:spPr>
        <p:txBody>
          <a:bodyPr/>
          <a:lstStyle/>
          <a:p>
            <a:pPr algn="r">
              <a:defRPr/>
            </a:pPr>
            <a:r>
              <a:rPr lang="en-US" dirty="0">
                <a:solidFill>
                  <a:prstClr val="black">
                    <a:tint val="75000"/>
                  </a:prstClr>
                </a:solidFill>
              </a:rPr>
              <a:t>2</a:t>
            </a:r>
          </a:p>
        </p:txBody>
      </p:sp>
      <p:cxnSp>
        <p:nvCxnSpPr>
          <p:cNvPr id="12" name="Straight Connector 1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7" name="TextBox 5"/>
          <p:cNvSpPr txBox="1">
            <a:spLocks noChangeArrowheads="1"/>
          </p:cNvSpPr>
          <p:nvPr/>
        </p:nvSpPr>
        <p:spPr bwMode="auto">
          <a:xfrm>
            <a:off x="762000" y="6063027"/>
            <a:ext cx="7848600" cy="369887"/>
          </a:xfrm>
          <a:prstGeom prst="rect">
            <a:avLst/>
          </a:prstGeom>
          <a:noFill/>
          <a:ln w="9525">
            <a:noFill/>
            <a:miter lim="800000"/>
            <a:headEnd/>
            <a:tailEnd/>
          </a:ln>
        </p:spPr>
        <p:txBody>
          <a:bodyPr wrap="square">
            <a:spAutoFit/>
          </a:bodyPr>
          <a:lstStyle/>
          <a:p>
            <a:r>
              <a:rPr lang="en-US" sz="900" dirty="0">
                <a:latin typeface="Arial" panose="020B0604020202020204" pitchFamily="34" charset="0"/>
                <a:cs typeface="Arial" panose="020B0604020202020204" pitchFamily="34" charset="0"/>
              </a:rPr>
              <a:t>Source:  U.S. Department of Labor, Bureau of Labor Statistics, Current Employment Statistics Program, released March 11, 2024.</a:t>
            </a:r>
          </a:p>
          <a:p>
            <a:r>
              <a:rPr lang="en-US" sz="900" dirty="0">
                <a:latin typeface="Arial" panose="020B0604020202020204" pitchFamily="34" charset="0"/>
                <a:cs typeface="Arial" panose="020B0604020202020204" pitchFamily="34" charset="0"/>
              </a:rPr>
              <a:t>Prepared by:  Florida Department of Commerce, Bureau of Workforce Statistics and Economic Research (WSER).  </a:t>
            </a:r>
          </a:p>
        </p:txBody>
      </p:sp>
      <p:pic>
        <p:nvPicPr>
          <p:cNvPr id="7" name="Picture 6">
            <a:extLst>
              <a:ext uri="{FF2B5EF4-FFF2-40B4-BE49-F238E27FC236}">
                <a16:creationId xmlns:a16="http://schemas.microsoft.com/office/drawing/2014/main" id="{C6ADF699-6454-35FD-5DDC-44AE7E47A2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pic>
        <p:nvPicPr>
          <p:cNvPr id="2" name="Picture 1">
            <a:extLst>
              <a:ext uri="{FF2B5EF4-FFF2-40B4-BE49-F238E27FC236}">
                <a16:creationId xmlns:a16="http://schemas.microsoft.com/office/drawing/2014/main" id="{2B9AC6D9-22F6-ACB4-D400-326FF4E7DEF9}"/>
              </a:ext>
            </a:extLst>
          </p:cNvPr>
          <p:cNvPicPr/>
          <p:nvPr/>
        </p:nvPicPr>
        <p:blipFill>
          <a:blip r:embed="rId3"/>
          <a:stretch>
            <a:fillRect/>
          </a:stretch>
        </p:blipFill>
        <p:spPr>
          <a:xfrm>
            <a:off x="500063" y="909638"/>
            <a:ext cx="8293100" cy="5038725"/>
          </a:xfrm>
          <a:prstGeom prst="rect">
            <a:avLst/>
          </a:prstGeom>
        </p:spPr>
      </p:pic>
    </p:spTree>
    <p:extLst>
      <p:ext uri="{BB962C8B-B14F-4D97-AF65-F5344CB8AC3E}">
        <p14:creationId xmlns:p14="http://schemas.microsoft.com/office/powerpoint/2010/main" val="59832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647065" y="172888"/>
            <a:ext cx="78873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Total Nonagricultural Employment Share by Industry</a:t>
            </a:r>
            <a:b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b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January 2024, Seasonally Adjusted</a:t>
            </a:r>
          </a:p>
        </p:txBody>
      </p:sp>
      <p:cxnSp>
        <p:nvCxnSpPr>
          <p:cNvPr id="12" name="Straight Connector 1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5"/>
          <p:cNvSpPr>
            <a:spLocks noChangeArrowheads="1"/>
          </p:cNvSpPr>
          <p:nvPr/>
        </p:nvSpPr>
        <p:spPr bwMode="auto">
          <a:xfrm>
            <a:off x="585788" y="5918686"/>
            <a:ext cx="7200900" cy="507831"/>
          </a:xfrm>
          <a:prstGeom prst="rect">
            <a:avLst/>
          </a:prstGeom>
          <a:noFill/>
          <a:ln w="9525">
            <a:noFill/>
            <a:miter lim="800000"/>
            <a:headEnd/>
            <a:tailEnd/>
          </a:ln>
        </p:spPr>
        <p:txBody>
          <a:bodyPr>
            <a:spAutoFit/>
          </a:bodyPr>
          <a:lstStyle/>
          <a:p>
            <a:r>
              <a:rPr lang="en-US" sz="900" dirty="0">
                <a:latin typeface="Arial" panose="020B0604020202020204" pitchFamily="34" charset="0"/>
                <a:cs typeface="Arial" panose="020B0604020202020204" pitchFamily="34" charset="0"/>
              </a:rPr>
              <a:t>Note: Employment share percentages may not add to 100 due to rounding.</a:t>
            </a:r>
          </a:p>
          <a:p>
            <a:r>
              <a:rPr lang="en-US" sz="900" dirty="0">
                <a:latin typeface="Arial" panose="020B0604020202020204" pitchFamily="34" charset="0"/>
                <a:cs typeface="Arial" panose="020B0604020202020204" pitchFamily="34" charset="0"/>
              </a:rPr>
              <a:t>Source:  U.S. Department of Labor, Bureau of Labor Statistics, Current Employment Statistics Program, released March 11, 2024.</a:t>
            </a:r>
          </a:p>
          <a:p>
            <a:r>
              <a:rPr lang="en-US" sz="900" dirty="0">
                <a:latin typeface="Arial" panose="020B0604020202020204" pitchFamily="34" charset="0"/>
                <a:cs typeface="Arial" panose="020B0604020202020204" pitchFamily="34" charset="0"/>
              </a:rPr>
              <a:t>Prepared by:  Florida Department of Commerce, Bureau of Workforce Statistics and Economic Research (WSER).</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3</a:t>
            </a:fld>
            <a:endParaRPr lang="en-US" dirty="0">
              <a:solidFill>
                <a:prstClr val="black">
                  <a:tint val="75000"/>
                </a:prstClr>
              </a:solidFill>
            </a:endParaRPr>
          </a:p>
        </p:txBody>
      </p:sp>
      <p:pic>
        <p:nvPicPr>
          <p:cNvPr id="13" name="Picture 12">
            <a:extLst>
              <a:ext uri="{FF2B5EF4-FFF2-40B4-BE49-F238E27FC236}">
                <a16:creationId xmlns:a16="http://schemas.microsoft.com/office/drawing/2014/main" id="{0A23BBB8-DE16-3933-51C0-4F7EA223E0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pic>
        <p:nvPicPr>
          <p:cNvPr id="3" name="Picture 2">
            <a:extLst>
              <a:ext uri="{FF2B5EF4-FFF2-40B4-BE49-F238E27FC236}">
                <a16:creationId xmlns:a16="http://schemas.microsoft.com/office/drawing/2014/main" id="{99EFF700-C298-2720-A12D-CBB1952578F0}"/>
              </a:ext>
            </a:extLst>
          </p:cNvPr>
          <p:cNvPicPr/>
          <p:nvPr/>
        </p:nvPicPr>
        <p:blipFill>
          <a:blip r:embed="rId4"/>
          <a:stretch>
            <a:fillRect/>
          </a:stretch>
        </p:blipFill>
        <p:spPr>
          <a:xfrm>
            <a:off x="247650" y="976313"/>
            <a:ext cx="8648700" cy="4905375"/>
          </a:xfrm>
          <a:prstGeom prst="rect">
            <a:avLst/>
          </a:prstGeom>
        </p:spPr>
      </p:pic>
    </p:spTree>
    <p:extLst>
      <p:ext uri="{BB962C8B-B14F-4D97-AF65-F5344CB8AC3E}">
        <p14:creationId xmlns:p14="http://schemas.microsoft.com/office/powerpoint/2010/main" val="295261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628332" y="203045"/>
            <a:ext cx="78873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Employment by Industry </a:t>
            </a:r>
            <a:b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b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January 2024, Seasonally Adjusted</a:t>
            </a:r>
          </a:p>
        </p:txBody>
      </p:sp>
      <p:cxnSp>
        <p:nvCxnSpPr>
          <p:cNvPr id="12" name="Straight Connector 11"/>
          <p:cNvCxnSpPr/>
          <p:nvPr/>
        </p:nvCxnSpPr>
        <p:spPr bwMode="auto">
          <a:xfrm>
            <a:off x="647065" y="731421"/>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A651"/>
              </a:solidFill>
            </a:endParaRPr>
          </a:p>
        </p:txBody>
      </p:sp>
      <p:sp>
        <p:nvSpPr>
          <p:cNvPr id="15" name="Rectangle 4"/>
          <p:cNvSpPr>
            <a:spLocks noChangeArrowheads="1"/>
          </p:cNvSpPr>
          <p:nvPr/>
        </p:nvSpPr>
        <p:spPr bwMode="auto">
          <a:xfrm>
            <a:off x="1295400" y="6055823"/>
            <a:ext cx="7162800" cy="369887"/>
          </a:xfrm>
          <a:prstGeom prst="rect">
            <a:avLst/>
          </a:prstGeom>
          <a:noFill/>
          <a:ln w="9525">
            <a:noFill/>
            <a:miter lim="800000"/>
            <a:headEnd/>
            <a:tailEnd/>
          </a:ln>
        </p:spPr>
        <p:txBody>
          <a:bodyPr lIns="92075" tIns="46038" rIns="92075" bIns="46038">
            <a:spAutoFit/>
          </a:bodyPr>
          <a:lstStyle/>
          <a:p>
            <a:r>
              <a:rPr lang="en-US" sz="900" dirty="0">
                <a:latin typeface="Arial" panose="020B0604020202020204" pitchFamily="34" charset="0"/>
                <a:cs typeface="Arial" panose="020B0604020202020204" pitchFamily="34" charset="0"/>
              </a:rPr>
              <a:t>Source:  U.S. Department of Labor, Bureau of Labor Statistics, Current Employment Statistics Program, released March 11, 2024.</a:t>
            </a:r>
          </a:p>
          <a:p>
            <a:r>
              <a:rPr lang="en-US" sz="900" dirty="0">
                <a:latin typeface="Arial" panose="020B0604020202020204" pitchFamily="34" charset="0"/>
                <a:cs typeface="Arial" panose="020B0604020202020204" pitchFamily="34" charset="0"/>
              </a:rPr>
              <a:t>Prepared by:  Florida Department of Commerce, Bureau of Workforce Statistics and Economic Research (WSER).</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4</a:t>
            </a:fld>
            <a:endParaRPr lang="en-US" dirty="0">
              <a:solidFill>
                <a:prstClr val="black">
                  <a:tint val="75000"/>
                </a:prstClr>
              </a:solidFill>
            </a:endParaRPr>
          </a:p>
        </p:txBody>
      </p:sp>
      <p:pic>
        <p:nvPicPr>
          <p:cNvPr id="4" name="Picture 3">
            <a:extLst>
              <a:ext uri="{FF2B5EF4-FFF2-40B4-BE49-F238E27FC236}">
                <a16:creationId xmlns:a16="http://schemas.microsoft.com/office/drawing/2014/main" id="{10688BCB-D558-D17A-0333-9D14C0B9D97F}"/>
              </a:ext>
            </a:extLst>
          </p:cNvPr>
          <p:cNvPicPr/>
          <p:nvPr/>
        </p:nvPicPr>
        <p:blipFill>
          <a:blip r:embed="rId2"/>
          <a:stretch>
            <a:fillRect/>
          </a:stretch>
        </p:blipFill>
        <p:spPr>
          <a:xfrm>
            <a:off x="1234399" y="1031950"/>
            <a:ext cx="6675201" cy="4817988"/>
          </a:xfrm>
          <a:prstGeom prst="rect">
            <a:avLst/>
          </a:prstGeom>
        </p:spPr>
      </p:pic>
      <p:pic>
        <p:nvPicPr>
          <p:cNvPr id="8" name="Picture 7">
            <a:extLst>
              <a:ext uri="{FF2B5EF4-FFF2-40B4-BE49-F238E27FC236}">
                <a16:creationId xmlns:a16="http://schemas.microsoft.com/office/drawing/2014/main" id="{DEB6FACD-B3D0-BBE4-8D51-4343784031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Tree>
    <p:extLst>
      <p:ext uri="{BB962C8B-B14F-4D97-AF65-F5344CB8AC3E}">
        <p14:creationId xmlns:p14="http://schemas.microsoft.com/office/powerpoint/2010/main" val="292656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33400" y="288652"/>
            <a:ext cx="773277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2022 Florida Manufacturing Employment by County</a:t>
            </a:r>
          </a:p>
        </p:txBody>
      </p:sp>
      <p:sp>
        <p:nvSpPr>
          <p:cNvPr id="23" name="Rectangle 22"/>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Rectangle 1"/>
          <p:cNvSpPr/>
          <p:nvPr/>
        </p:nvSpPr>
        <p:spPr>
          <a:xfrm>
            <a:off x="733425" y="1143000"/>
            <a:ext cx="7911465" cy="4154984"/>
          </a:xfrm>
          <a:prstGeom prst="rect">
            <a:avLst/>
          </a:prstGeom>
        </p:spPr>
        <p:txBody>
          <a:bodyPr wrap="square">
            <a:spAutoFit/>
          </a:bodyPr>
          <a:lstStyle/>
          <a:p>
            <a:pPr marL="342900" indent="-342900">
              <a:buFont typeface="Courier New" panose="02070309020205020404" pitchFamily="49" charset="0"/>
              <a:buChar char="o"/>
              <a:defRPr/>
            </a:pPr>
            <a:r>
              <a:rPr lang="en-US" sz="2200" dirty="0"/>
              <a:t>Employment in the manufacturing industry is concentrated in the southeast, central, and northeast parts of Florida.  </a:t>
            </a:r>
          </a:p>
          <a:p>
            <a:pPr marL="342900" indent="-342900">
              <a:buFont typeface="Courier New" panose="02070309020205020404" pitchFamily="49" charset="0"/>
              <a:buChar char="o"/>
              <a:defRPr/>
            </a:pPr>
            <a:endParaRPr lang="en-US" sz="2200" dirty="0"/>
          </a:p>
          <a:p>
            <a:pPr marL="342900" indent="-342900">
              <a:buFont typeface="Courier New" panose="02070309020205020404" pitchFamily="49" charset="0"/>
              <a:buChar char="o"/>
              <a:defRPr/>
            </a:pPr>
            <a:r>
              <a:rPr lang="en-US" sz="2200" dirty="0"/>
              <a:t>Miami-Dade County ranks the highest in manufacturing employment contributing approximately 42,200 jobs. Orange County ranks second followed by Pinellas County contributing roughly 36,000 and 34,500, respectively. Brevard, Hillsborough, Broward contributed over 29,000 jobs each.</a:t>
            </a:r>
            <a:br>
              <a:rPr lang="en-US" sz="2200" dirty="0"/>
            </a:br>
            <a:endParaRPr lang="en-US" sz="2200" dirty="0"/>
          </a:p>
          <a:p>
            <a:pPr marL="800100" lvl="1" indent="-342900">
              <a:buFont typeface="Arial" panose="020B0604020202020204" pitchFamily="34" charset="0"/>
              <a:buChar char="•"/>
              <a:defRPr/>
            </a:pPr>
            <a:r>
              <a:rPr lang="en-US" sz="2200" dirty="0"/>
              <a:t>Miami-Dade County alone makes up 10.4 percent of total manufacturing employment in Florida. </a:t>
            </a:r>
          </a:p>
        </p:txBody>
      </p:sp>
      <p:sp>
        <p:nvSpPr>
          <p:cNvPr id="10" name="TextBox 4"/>
          <p:cNvSpPr txBox="1">
            <a:spLocks noChangeArrowheads="1"/>
          </p:cNvSpPr>
          <p:nvPr/>
        </p:nvSpPr>
        <p:spPr bwMode="auto">
          <a:xfrm>
            <a:off x="733424" y="5958209"/>
            <a:ext cx="7419976" cy="369332"/>
          </a:xfrm>
          <a:prstGeom prst="rect">
            <a:avLst/>
          </a:prstGeom>
          <a:noFill/>
          <a:ln w="9525">
            <a:noFill/>
            <a:miter lim="800000"/>
            <a:headEnd/>
            <a:tailEnd/>
          </a:ln>
        </p:spPr>
        <p:txBody>
          <a:bodyPr wrap="square">
            <a:spAutoFit/>
          </a:bodyPr>
          <a:lstStyle/>
          <a:p>
            <a:r>
              <a:rPr lang="en-US" sz="900" dirty="0">
                <a:latin typeface="Arial" panose="020B0604020202020204" pitchFamily="34" charset="0"/>
                <a:cs typeface="Arial" panose="020B0604020202020204" pitchFamily="34" charset="0"/>
              </a:rPr>
              <a:t>Source:  Florida Department of Commerce, Bureau of Workforce Statistics and Economic Research (WSER), Quarterly Census of Employment and Wages Program, in cooperation with the U.S. Department of Labor, Bureau of Labor Statistics, released March 11, 2024.</a:t>
            </a:r>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2AE0A5F7-18CF-42D7-865E-9BC89C445029}" type="slidenum">
              <a:rPr lang="en-US" smtClean="0">
                <a:solidFill>
                  <a:prstClr val="black">
                    <a:tint val="75000"/>
                  </a:prstClr>
                </a:solidFill>
              </a:rPr>
              <a:pPr/>
              <a:t>5</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88BB1AB8-7E20-BCD8-19A6-46E2BF77E7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Tree>
    <p:extLst>
      <p:ext uri="{BB962C8B-B14F-4D97-AF65-F5344CB8AC3E}">
        <p14:creationId xmlns:p14="http://schemas.microsoft.com/office/powerpoint/2010/main" val="298601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628014" y="178935"/>
            <a:ext cx="78873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Wages by Industry</a:t>
            </a:r>
          </a:p>
          <a:p>
            <a:pPr algn="l"/>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Annual 2022</a:t>
            </a:r>
          </a:p>
        </p:txBody>
      </p:sp>
      <p:cxnSp>
        <p:nvCxnSpPr>
          <p:cNvPr id="12" name="Straight Connector 1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46906" y="6068176"/>
            <a:ext cx="8229600" cy="369332"/>
          </a:xfrm>
          <a:prstGeom prst="rect">
            <a:avLst/>
          </a:prstGeom>
        </p:spPr>
        <p:txBody>
          <a:bodyPr wrap="square">
            <a:spAutoFit/>
          </a:bodyPr>
          <a:lstStyle/>
          <a:p>
            <a:r>
              <a:rPr lang="en-US" sz="900" dirty="0">
                <a:latin typeface="Arial" panose="020B0604020202020204" pitchFamily="34" charset="0"/>
                <a:cs typeface="Arial" panose="020B0604020202020204" pitchFamily="34" charset="0"/>
              </a:rPr>
              <a:t>Source:  Florida Department of Commerce, Bureau of Workforce Statistics and Economic Research (WSER), Quarterly Census of Employment and Wages Program.  </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6</a:t>
            </a:fld>
            <a:endParaRPr lang="en-US" dirty="0">
              <a:solidFill>
                <a:prstClr val="black">
                  <a:tint val="75000"/>
                </a:prstClr>
              </a:solidFill>
            </a:endParaRPr>
          </a:p>
        </p:txBody>
      </p:sp>
      <p:pic>
        <p:nvPicPr>
          <p:cNvPr id="4" name="Picture 3">
            <a:extLst>
              <a:ext uri="{FF2B5EF4-FFF2-40B4-BE49-F238E27FC236}">
                <a16:creationId xmlns:a16="http://schemas.microsoft.com/office/drawing/2014/main" id="{FBAFE1D6-C77A-D6EA-0F8C-DFBE327E80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
        <p:nvSpPr>
          <p:cNvPr id="3" name="Rectangle 2">
            <a:extLst>
              <a:ext uri="{FF2B5EF4-FFF2-40B4-BE49-F238E27FC236}">
                <a16:creationId xmlns:a16="http://schemas.microsoft.com/office/drawing/2014/main" id="{B825531D-DC98-F01F-B830-A9DEEE3A066D}"/>
              </a:ext>
            </a:extLst>
          </p:cNvPr>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8" name="Picture 7">
            <a:extLst>
              <a:ext uri="{FF2B5EF4-FFF2-40B4-BE49-F238E27FC236}">
                <a16:creationId xmlns:a16="http://schemas.microsoft.com/office/drawing/2014/main" id="{ED307319-2961-468B-084A-36E80813C644}"/>
              </a:ext>
            </a:extLst>
          </p:cNvPr>
          <p:cNvPicPr>
            <a:picLocks noChangeAspect="1"/>
          </p:cNvPicPr>
          <p:nvPr/>
        </p:nvPicPr>
        <p:blipFill>
          <a:blip r:embed="rId3"/>
          <a:stretch>
            <a:fillRect/>
          </a:stretch>
        </p:blipFill>
        <p:spPr>
          <a:xfrm>
            <a:off x="719513" y="838200"/>
            <a:ext cx="7704974" cy="5031174"/>
          </a:xfrm>
          <a:prstGeom prst="rect">
            <a:avLst/>
          </a:prstGeom>
        </p:spPr>
      </p:pic>
    </p:spTree>
    <p:extLst>
      <p:ext uri="{BB962C8B-B14F-4D97-AF65-F5344CB8AC3E}">
        <p14:creationId xmlns:p14="http://schemas.microsoft.com/office/powerpoint/2010/main" val="97877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647065" y="136524"/>
            <a:ext cx="8420736" cy="784830"/>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Manufacturing Establishments and </a:t>
            </a:r>
          </a:p>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Unemployment Rates</a:t>
            </a:r>
          </a:p>
          <a:p>
            <a:pPr algn="l" fontAlgn="auto">
              <a:spcAft>
                <a:spcPts val="0"/>
              </a:spcAft>
              <a:defRPr/>
            </a:pPr>
            <a:endPar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3" name="Rectangle 2"/>
          <p:cNvSpPr/>
          <p:nvPr/>
        </p:nvSpPr>
        <p:spPr>
          <a:xfrm>
            <a:off x="914400" y="1943100"/>
            <a:ext cx="7543800" cy="2162130"/>
          </a:xfrm>
          <a:prstGeom prst="rect">
            <a:avLst/>
          </a:prstGeom>
        </p:spPr>
        <p:txBody>
          <a:bodyPr wrap="square">
            <a:spAutoFit/>
          </a:bodyPr>
          <a:lstStyle/>
          <a:p>
            <a:pPr marL="285750" indent="-285750">
              <a:buFont typeface="Arial" panose="020B0604020202020204" pitchFamily="34" charset="0"/>
              <a:buChar char="•"/>
            </a:pPr>
            <a:r>
              <a:rPr lang="en-US" dirty="0"/>
              <a:t>Manufacturing had 25,801 establishments in the third quarter of 2023 (most recent data available).</a:t>
            </a:r>
            <a:r>
              <a:rPr lang="en-US" sz="1600" baseline="30000" dirty="0"/>
              <a:t>1</a:t>
            </a:r>
          </a:p>
          <a:p>
            <a:endParaRPr lang="en-US" sz="1600" dirty="0"/>
          </a:p>
          <a:p>
            <a:pPr marL="285750" indent="-285750">
              <a:buFont typeface="Arial" panose="020B0604020202020204" pitchFamily="34" charset="0"/>
              <a:buChar char="•"/>
            </a:pPr>
            <a:endParaRPr lang="en-US" dirty="0"/>
          </a:p>
          <a:p>
            <a:pPr marL="171450" indent="-171450">
              <a:buFont typeface="Arial" panose="020B0604020202020204" pitchFamily="34" charset="0"/>
              <a:buChar char="•"/>
            </a:pPr>
            <a:endParaRPr lang="en-US" sz="1050" dirty="0"/>
          </a:p>
          <a:p>
            <a:pPr marL="285750" indent="-285750">
              <a:buFont typeface="Arial" panose="020B0604020202020204" pitchFamily="34" charset="0"/>
              <a:buChar char="•"/>
            </a:pPr>
            <a:r>
              <a:rPr lang="en-US" dirty="0"/>
              <a:t>The 2023 annual average unemployment rate in manufacturing was 2.8 percent, compared to 3.6 percent for all industries (most recent data available).</a:t>
            </a:r>
            <a:r>
              <a:rPr lang="en-US" sz="1600" baseline="30000" dirty="0"/>
              <a:t>2</a:t>
            </a:r>
            <a:endParaRPr lang="en-US" sz="1600" dirty="0"/>
          </a:p>
        </p:txBody>
      </p:sp>
      <p:sp>
        <p:nvSpPr>
          <p:cNvPr id="11" name="Rectangle 3"/>
          <p:cNvSpPr>
            <a:spLocks noChangeArrowheads="1"/>
          </p:cNvSpPr>
          <p:nvPr/>
        </p:nvSpPr>
        <p:spPr bwMode="auto">
          <a:xfrm>
            <a:off x="762000" y="5710020"/>
            <a:ext cx="8001000" cy="646331"/>
          </a:xfrm>
          <a:prstGeom prst="rect">
            <a:avLst/>
          </a:prstGeom>
          <a:noFill/>
          <a:ln w="9525">
            <a:noFill/>
            <a:miter lim="800000"/>
            <a:headEnd/>
            <a:tailEnd/>
          </a:ln>
        </p:spPr>
        <p:txBody>
          <a:bodyPr wrap="square">
            <a:spAutoFit/>
          </a:bodyPr>
          <a:lstStyle/>
          <a:p>
            <a:pPr>
              <a:buFont typeface="Wingdings" pitchFamily="2" charset="2"/>
              <a:buNone/>
            </a:pPr>
            <a:r>
              <a:rPr lang="en-US" sz="900" dirty="0">
                <a:latin typeface="Arial" panose="020B0604020202020204" pitchFamily="34" charset="0"/>
                <a:cs typeface="Arial" panose="020B0604020202020204" pitchFamily="34" charset="0"/>
              </a:rPr>
              <a:t>Note:   The unemployment rate applies to experienced civilian labor force only. This excludes persons with no previous work experience.</a:t>
            </a:r>
          </a:p>
          <a:p>
            <a:pPr marL="514350" indent="-514350">
              <a:buFont typeface="Wingdings" pitchFamily="2" charset="2"/>
              <a:buNone/>
            </a:pPr>
            <a:r>
              <a:rPr lang="en-US" sz="900" dirty="0">
                <a:latin typeface="Arial" panose="020B0604020202020204" pitchFamily="34" charset="0"/>
                <a:cs typeface="Arial" panose="020B0604020202020204" pitchFamily="34" charset="0"/>
              </a:rPr>
              <a:t>Sources:  1 Florida Department of Commerce, Bureau of Workforce Statistics and Economic Research (WSER), Quarterly Census of Employment and        Wages Program.</a:t>
            </a:r>
          </a:p>
          <a:p>
            <a:pPr marL="514350" indent="-514350">
              <a:buFont typeface="Wingdings" pitchFamily="2" charset="2"/>
              <a:buNone/>
            </a:pPr>
            <a:r>
              <a:rPr lang="en-US" sz="900" dirty="0">
                <a:latin typeface="Arial" panose="020B0604020202020204" pitchFamily="34" charset="0"/>
                <a:cs typeface="Arial" panose="020B0604020202020204" pitchFamily="34" charset="0"/>
              </a:rPr>
              <a:t>	2 U.S. Department of Labor, Bureau of Labor Statistics, Current Population Survey (CPS). </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7</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7F6527B8-96B3-5454-CA25-EDF821D7B5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
        <p:nvSpPr>
          <p:cNvPr id="4" name="Rectangle 3">
            <a:extLst>
              <a:ext uri="{FF2B5EF4-FFF2-40B4-BE49-F238E27FC236}">
                <a16:creationId xmlns:a16="http://schemas.microsoft.com/office/drawing/2014/main" id="{B0FC92E2-9EFA-5580-A8C3-16843BBBC202}"/>
              </a:ext>
            </a:extLst>
          </p:cNvPr>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286665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649224" y="128016"/>
            <a:ext cx="8420736"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Occupations in Manufacturing</a:t>
            </a:r>
            <a:b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br>
            <a:r>
              <a:rPr lang="en-US" sz="2200" b="1" dirty="0">
                <a:solidFill>
                  <a:srgbClr val="202452"/>
                </a:solidFill>
                <a:latin typeface="HelveticaNeueLT Std" panose="020B0604020202020204" pitchFamily="34" charset="0"/>
                <a:ea typeface="Open Sans Semibold" panose="020B0706030804020204" pitchFamily="34" charset="0"/>
                <a:cs typeface="Open Sans Semibold" panose="020B0706030804020204" pitchFamily="34" charset="0"/>
              </a:rPr>
              <a:t>Florida 2022</a:t>
            </a:r>
          </a:p>
        </p:txBody>
      </p:sp>
      <p:sp>
        <p:nvSpPr>
          <p:cNvPr id="3" name="Rectangle 2"/>
          <p:cNvSpPr/>
          <p:nvPr/>
        </p:nvSpPr>
        <p:spPr>
          <a:xfrm>
            <a:off x="914400" y="781050"/>
            <a:ext cx="6934200" cy="5293757"/>
          </a:xfrm>
          <a:prstGeom prst="rect">
            <a:avLst/>
          </a:prstGeom>
        </p:spPr>
        <p:txBody>
          <a:bodyPr wrap="square">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Occupations with the most employment in the manufacturing industry were: </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First-Line Supervisors of Production and Operating Worker </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Sales Representatives Wholesale and Manufacturing, Except Technical and Scientific Products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Inspectors, Testers, Sorters, Samplers, and Weighers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General and Operations Managers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Packaging and Filling Machine Operators and Tenders</a:t>
            </a:r>
          </a:p>
          <a:p>
            <a:pPr marL="285750" indent="-285750">
              <a:buFont typeface="Arial" panose="020B0604020202020204" pitchFamily="34" charset="0"/>
              <a:buChar char="•"/>
            </a:pPr>
            <a:r>
              <a:rPr lang="en-US" sz="1600" dirty="0"/>
              <a:t>Together, these five occupations accounted for 13.1 percent of employment in manufacturing.</a:t>
            </a:r>
          </a:p>
          <a:p>
            <a:pPr lvl="1"/>
            <a:br>
              <a:rPr lang="en-US" sz="1600" dirty="0"/>
            </a:br>
            <a:endParaRPr lang="en-US" sz="1600" dirty="0"/>
          </a:p>
          <a:p>
            <a:pPr marL="285750" indent="-285750">
              <a:buFont typeface="Arial" panose="020B0604020202020204" pitchFamily="34" charset="0"/>
              <a:buChar char="•"/>
            </a:pPr>
            <a:r>
              <a:rPr lang="en-US" sz="1600" dirty="0"/>
              <a:t>Four of the fifteen largest manufacturing occupations require a degree beyond a high school diploma or equivalent.</a:t>
            </a:r>
            <a:br>
              <a:rPr lang="en-US" sz="1600" dirty="0"/>
            </a:br>
            <a:endParaRPr lang="en-US" sz="1600" dirty="0"/>
          </a:p>
          <a:p>
            <a:pPr marL="342900" indent="-342900">
              <a:buFont typeface="Arial" panose="020B0604020202020204" pitchFamily="34" charset="0"/>
              <a:buChar char="•"/>
            </a:pPr>
            <a:r>
              <a:rPr lang="en-US" sz="1600" dirty="0"/>
              <a:t>Higher wages were found in occupations with greater training requirements. The top 4 median wage occupations in manufacturing require a bachelor’s degree or higher education.</a:t>
            </a:r>
          </a:p>
          <a:p>
            <a:pPr marL="800100" lvl="1" indent="-342900">
              <a:buFont typeface="Arial" panose="020B0604020202020204" pitchFamily="34" charset="0"/>
              <a:buChar char="•"/>
            </a:pPr>
            <a:r>
              <a:rPr lang="en-US" sz="1600" dirty="0"/>
              <a:t>Physical Scientists, All Other($106.48/hr), Medical and Health Services Managers ($90.55/hr.), Chief Executives($88.46/hr.), and </a:t>
            </a:r>
            <a:r>
              <a:rPr lang="en-US" b="0" i="0" u="none" strike="noStrike" dirty="0">
                <a:solidFill>
                  <a:srgbClr val="000000"/>
                </a:solidFill>
                <a:effectLst/>
                <a:latin typeface="Calibri" panose="020F0502020204030204" pitchFamily="34" charset="0"/>
              </a:rPr>
              <a:t>Lawyers</a:t>
            </a:r>
            <a:r>
              <a:rPr lang="en-US" sz="1600" dirty="0"/>
              <a:t> ($81.29/hr.) </a:t>
            </a:r>
          </a:p>
        </p:txBody>
      </p:sp>
      <p:sp>
        <p:nvSpPr>
          <p:cNvPr id="10" name="Rectangle 4"/>
          <p:cNvSpPr>
            <a:spLocks noChangeArrowheads="1"/>
          </p:cNvSpPr>
          <p:nvPr/>
        </p:nvSpPr>
        <p:spPr bwMode="auto">
          <a:xfrm>
            <a:off x="628650" y="6069582"/>
            <a:ext cx="7010400" cy="369332"/>
          </a:xfrm>
          <a:prstGeom prst="rect">
            <a:avLst/>
          </a:prstGeom>
          <a:noFill/>
          <a:ln w="9525">
            <a:noFill/>
            <a:miter lim="800000"/>
            <a:headEnd/>
            <a:tailEnd/>
          </a:ln>
        </p:spPr>
        <p:txBody>
          <a:bodyPr wrap="square">
            <a:spAutoFit/>
          </a:bodyPr>
          <a:lstStyle/>
          <a:p>
            <a:pPr>
              <a:buFont typeface="Wingdings" pitchFamily="2" charset="2"/>
              <a:buNone/>
            </a:pPr>
            <a:r>
              <a:rPr lang="en-US" sz="900" dirty="0">
                <a:latin typeface="Arial" panose="020B0604020202020204" pitchFamily="34" charset="0"/>
                <a:cs typeface="Arial" panose="020B0604020202020204" pitchFamily="34" charset="0"/>
              </a:rPr>
              <a:t>Source:  Florida Department of Commerce, Bureau of Workforce Statistics and Economic Research (WSER).</a:t>
            </a:r>
          </a:p>
          <a:p>
            <a:pPr>
              <a:buFont typeface="Wingdings" pitchFamily="2" charset="2"/>
              <a:buNone/>
            </a:pPr>
            <a:r>
              <a:rPr lang="en-US" sz="900" dirty="0">
                <a:latin typeface="Arial" panose="020B0604020202020204" pitchFamily="34" charset="0"/>
                <a:cs typeface="Arial" panose="020B0604020202020204" pitchFamily="34" charset="0"/>
              </a:rPr>
              <a:t>              Bureau of Labor Statistics, Occupational Employment and Wages Statistics (OEWS)</a:t>
            </a:r>
          </a:p>
        </p:txBody>
      </p:sp>
      <p:sp>
        <p:nvSpPr>
          <p:cNvPr id="2" name="Slide Number Placeholder 1"/>
          <p:cNvSpPr>
            <a:spLocks noGrp="1"/>
          </p:cNvSpPr>
          <p:nvPr>
            <p:ph type="sldNum" sz="quarter" idx="12"/>
          </p:nvPr>
        </p:nvSpPr>
        <p:spPr/>
        <p:txBody>
          <a:bodyPr/>
          <a:lstStyle/>
          <a:p>
            <a:fld id="{2AE0A5F7-18CF-42D7-865E-9BC89C445029}" type="slidenum">
              <a:rPr lang="en-US" smtClean="0">
                <a:solidFill>
                  <a:prstClr val="black">
                    <a:tint val="75000"/>
                  </a:prstClr>
                </a:solidFill>
              </a:rPr>
              <a:pPr/>
              <a:t>8</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E033FB33-CBDE-2741-E6BD-881D8A974F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327" y="6471594"/>
            <a:ext cx="2781300" cy="329834"/>
          </a:xfrm>
          <a:prstGeom prst="rect">
            <a:avLst/>
          </a:prstGeom>
        </p:spPr>
      </p:pic>
      <p:sp>
        <p:nvSpPr>
          <p:cNvPr id="4" name="Rectangle 3">
            <a:extLst>
              <a:ext uri="{FF2B5EF4-FFF2-40B4-BE49-F238E27FC236}">
                <a16:creationId xmlns:a16="http://schemas.microsoft.com/office/drawing/2014/main" id="{762B1422-0BC1-82D2-E6C3-18E8026D916B}"/>
              </a:ext>
            </a:extLst>
          </p:cNvPr>
          <p:cNvSpPr/>
          <p:nvPr/>
        </p:nvSpPr>
        <p:spPr>
          <a:xfrm>
            <a:off x="-7252" y="-7983"/>
            <a:ext cx="464452" cy="671373"/>
          </a:xfrm>
          <a:prstGeom prst="rect">
            <a:avLst/>
          </a:prstGeom>
          <a:solidFill>
            <a:srgbClr val="00A6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1363549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21954</TotalTime>
  <Words>966</Words>
  <Application>Microsoft Office PowerPoint</Application>
  <PresentationFormat>On-screen Show (4:3)</PresentationFormat>
  <Paragraphs>74</Paragraphs>
  <Slides>10</Slides>
  <Notes>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10</vt:i4>
      </vt:variant>
    </vt:vector>
  </HeadingPairs>
  <TitlesOfParts>
    <vt:vector size="21" baseType="lpstr">
      <vt:lpstr>Arial</vt:lpstr>
      <vt:lpstr>Calibri</vt:lpstr>
      <vt:lpstr>Calibri Light</vt:lpstr>
      <vt:lpstr>Courier New</vt:lpstr>
      <vt:lpstr>HelveticaNeueLT Std</vt:lpstr>
      <vt:lpstr>Wingdings</vt:lpstr>
      <vt:lpstr>Office Theme</vt:lpstr>
      <vt:lpstr>2_Office Theme</vt:lpstr>
      <vt:lpstr>3_Office Theme</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Association of Manufacturers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Huether</dc:creator>
  <cp:lastModifiedBy>Giotta, Wesley</cp:lastModifiedBy>
  <cp:revision>1338</cp:revision>
  <cp:lastPrinted>2023-11-16T13:34:47Z</cp:lastPrinted>
  <dcterms:created xsi:type="dcterms:W3CDTF">2009-10-06T18:28:23Z</dcterms:created>
  <dcterms:modified xsi:type="dcterms:W3CDTF">2024-03-08T16:51:58Z</dcterms:modified>
</cp:coreProperties>
</file>